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16" r:id="rId3"/>
    <p:sldId id="2819" r:id="rId4"/>
    <p:sldId id="2821" r:id="rId5"/>
    <p:sldId id="2822" r:id="rId6"/>
    <p:sldId id="2832" r:id="rId7"/>
    <p:sldId id="2833" r:id="rId8"/>
    <p:sldId id="2834" r:id="rId9"/>
    <p:sldId id="2835" r:id="rId10"/>
    <p:sldId id="2836" r:id="rId11"/>
    <p:sldId id="2837" r:id="rId12"/>
    <p:sldId id="2823" r:id="rId13"/>
    <p:sldId id="2824" r:id="rId14"/>
    <p:sldId id="2820" r:id="rId15"/>
    <p:sldId id="2802" r:id="rId16"/>
    <p:sldId id="2826" r:id="rId17"/>
    <p:sldId id="2827" r:id="rId18"/>
    <p:sldId id="2828" r:id="rId19"/>
    <p:sldId id="2829" r:id="rId20"/>
    <p:sldId id="2830" r:id="rId21"/>
    <p:sldId id="2831" r:id="rId22"/>
    <p:sldId id="1031" r:id="rId2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CFF33"/>
    <a:srgbClr val="FFFFCC"/>
    <a:srgbClr val="CCFF66"/>
    <a:srgbClr val="CCFF99"/>
    <a:srgbClr val="008000"/>
    <a:srgbClr val="99CCFF"/>
    <a:srgbClr val="92D050"/>
    <a:srgbClr val="FFFF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39" autoAdjust="0"/>
    <p:restoredTop sz="94872" autoAdjust="0"/>
  </p:normalViewPr>
  <p:slideViewPr>
    <p:cSldViewPr>
      <p:cViewPr varScale="1">
        <p:scale>
          <a:sx n="91" d="100"/>
          <a:sy n="91" d="100"/>
        </p:scale>
        <p:origin x="10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779" y="-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820D1-7C9B-4A7F-90CC-1BA863DCCACA}" type="doc">
      <dgm:prSet loTypeId="urn:microsoft.com/office/officeart/2005/8/layout/process1" loCatId="process" qsTypeId="urn:microsoft.com/office/officeart/2005/8/quickstyle/3d3" qsCatId="3D" csTypeId="urn:microsoft.com/office/officeart/2005/8/colors/accent3_4" csCatId="accent3" phldr="1"/>
      <dgm:spPr/>
    </dgm:pt>
    <dgm:pt modelId="{D43239E6-27DF-48EA-9864-FA11F4016162}">
      <dgm:prSet custT="1"/>
      <dgm:spPr>
        <a:solidFill>
          <a:srgbClr val="009900"/>
        </a:solidFill>
      </dgm:spPr>
      <dgm:t>
        <a:bodyPr/>
        <a:lstStyle/>
        <a:p>
          <a:r>
            <a:rPr lang="pl-PL" sz="2000" b="1" dirty="0" smtClean="0">
              <a:latin typeface="Tw Cen MT" panose="020B0602020104020603" pitchFamily="34" charset="-18"/>
              <a:cs typeface="Arial" panose="020B0604020202020204" pitchFamily="34" charset="0"/>
            </a:rPr>
            <a:t>Złożenie wniosku o przyznanie rekompensaty</a:t>
          </a:r>
          <a:br>
            <a:rPr lang="pl-PL" sz="2000" b="1" dirty="0" smtClean="0">
              <a:latin typeface="Tw Cen MT" panose="020B0602020104020603" pitchFamily="34" charset="-18"/>
              <a:cs typeface="Arial" panose="020B0604020202020204" pitchFamily="34" charset="0"/>
            </a:rPr>
          </a:br>
          <a:r>
            <a:rPr lang="pl-PL" sz="2000" b="1" dirty="0" smtClean="0">
              <a:latin typeface="Tw Cen MT" panose="020B0602020104020603" pitchFamily="34" charset="-18"/>
              <a:cs typeface="Arial" panose="020B0604020202020204" pitchFamily="34" charset="0"/>
            </a:rPr>
            <a:t>(01.02-31.03</a:t>
          </a:r>
          <a:r>
            <a:rPr lang="pl-PL" sz="2000" dirty="0" smtClean="0">
              <a:latin typeface="Tw Cen MT" panose="020B0602020104020603" pitchFamily="34" charset="-18"/>
            </a:rPr>
            <a:t>)</a:t>
          </a:r>
          <a:endParaRPr lang="pl-PL" sz="2000" dirty="0">
            <a:latin typeface="Tw Cen MT" panose="020B0602020104020603" pitchFamily="34" charset="-18"/>
          </a:endParaRPr>
        </a:p>
      </dgm:t>
    </dgm:pt>
    <dgm:pt modelId="{0F4D89B7-831F-4C7B-B8A2-703BA9CCC9EF}" type="parTrans" cxnId="{FC212520-BF56-4253-9019-8D5DB2E036E3}">
      <dgm:prSet/>
      <dgm:spPr/>
      <dgm:t>
        <a:bodyPr/>
        <a:lstStyle/>
        <a:p>
          <a:endParaRPr lang="pl-PL"/>
        </a:p>
      </dgm:t>
    </dgm:pt>
    <dgm:pt modelId="{2B2E99F7-3C3D-4962-AD48-5E1A052441AD}" type="sibTrans" cxnId="{FC212520-BF56-4253-9019-8D5DB2E036E3}">
      <dgm:prSet/>
      <dgm:spPr>
        <a:solidFill>
          <a:srgbClr val="009900"/>
        </a:solidFill>
      </dgm:spPr>
      <dgm:t>
        <a:bodyPr/>
        <a:lstStyle/>
        <a:p>
          <a:endParaRPr lang="pl-PL"/>
        </a:p>
      </dgm:t>
    </dgm:pt>
    <dgm:pt modelId="{AC0E75F1-9F83-45A6-9E2C-58558D458BF6}">
      <dgm:prSet custT="1"/>
      <dgm:spPr>
        <a:solidFill>
          <a:srgbClr val="51AF31"/>
        </a:solidFill>
      </dgm:spPr>
      <dgm:t>
        <a:bodyPr/>
        <a:lstStyle/>
        <a:p>
          <a:r>
            <a:rPr lang="pl-PL" sz="2000" b="1" dirty="0" smtClean="0">
              <a:latin typeface="Tw Cen MT" panose="020B0602020104020603" pitchFamily="34" charset="-18"/>
              <a:cs typeface="Arial" panose="020B0604020202020204" pitchFamily="34" charset="0"/>
            </a:rPr>
            <a:t>Ogłoszenie </a:t>
          </a:r>
          <a:br>
            <a:rPr lang="pl-PL" sz="2000" b="1" dirty="0" smtClean="0">
              <a:latin typeface="Tw Cen MT" panose="020B0602020104020603" pitchFamily="34" charset="-18"/>
              <a:cs typeface="Arial" panose="020B0604020202020204" pitchFamily="34" charset="0"/>
            </a:rPr>
          </a:br>
          <a:r>
            <a:rPr lang="pl-PL" sz="2000" b="1" dirty="0" smtClean="0">
              <a:latin typeface="Tw Cen MT" panose="020B0602020104020603" pitchFamily="34" charset="-18"/>
              <a:cs typeface="Arial" panose="020B0604020202020204" pitchFamily="34" charset="0"/>
            </a:rPr>
            <a:t>w drodze rozporządzenia </a:t>
          </a:r>
          <a:r>
            <a:rPr lang="pl-PL" sz="2000" b="1" dirty="0" err="1" smtClean="0">
              <a:latin typeface="Tw Cen MT" panose="020B0602020104020603" pitchFamily="34" charset="-18"/>
              <a:cs typeface="Arial" panose="020B0604020202020204" pitchFamily="34" charset="0"/>
            </a:rPr>
            <a:t>MRiRW</a:t>
          </a:r>
          <a:r>
            <a:rPr lang="pl-PL" sz="2000" b="1" dirty="0" smtClean="0">
              <a:latin typeface="Tw Cen MT" panose="020B0602020104020603" pitchFamily="34" charset="-18"/>
              <a:cs typeface="Arial" panose="020B0604020202020204" pitchFamily="34" charset="0"/>
            </a:rPr>
            <a:t> stawki rekompensaty (31.05</a:t>
          </a:r>
          <a:r>
            <a:rPr lang="pl-PL" sz="2000" dirty="0" smtClean="0">
              <a:latin typeface="Tw Cen MT" panose="020B0602020104020603" pitchFamily="34" charset="-18"/>
            </a:rPr>
            <a:t>)</a:t>
          </a:r>
          <a:endParaRPr lang="pl-PL" sz="2000" dirty="0">
            <a:latin typeface="Tw Cen MT" panose="020B0602020104020603" pitchFamily="34" charset="-18"/>
          </a:endParaRPr>
        </a:p>
      </dgm:t>
    </dgm:pt>
    <dgm:pt modelId="{CD32CCC5-8FAB-42DC-AD80-69876AF942DB}" type="parTrans" cxnId="{2DF70C9C-9D7F-497F-ADC9-2EC424F6B89B}">
      <dgm:prSet/>
      <dgm:spPr/>
      <dgm:t>
        <a:bodyPr/>
        <a:lstStyle/>
        <a:p>
          <a:endParaRPr lang="pl-PL"/>
        </a:p>
      </dgm:t>
    </dgm:pt>
    <dgm:pt modelId="{46E7767F-4393-41CB-9E82-B5DE5951E1DC}" type="sibTrans" cxnId="{2DF70C9C-9D7F-497F-ADC9-2EC424F6B89B}">
      <dgm:prSet/>
      <dgm:spPr>
        <a:solidFill>
          <a:srgbClr val="51AF31"/>
        </a:solidFill>
      </dgm:spPr>
      <dgm:t>
        <a:bodyPr/>
        <a:lstStyle/>
        <a:p>
          <a:endParaRPr lang="pl-PL"/>
        </a:p>
      </dgm:t>
    </dgm:pt>
    <dgm:pt modelId="{228DCE41-9797-4B7C-BCC1-159EB2D44EFE}">
      <dgm:prSet custT="1"/>
      <dgm:spPr>
        <a:solidFill>
          <a:srgbClr val="A5C723"/>
        </a:solidFill>
      </dgm:spPr>
      <dgm:t>
        <a:bodyPr/>
        <a:lstStyle/>
        <a:p>
          <a:r>
            <a:rPr lang="pl-PL" sz="2400" b="1" dirty="0" smtClean="0">
              <a:latin typeface="Tw Cen MT" panose="020B0602020104020603" pitchFamily="34" charset="-18"/>
              <a:cs typeface="Arial" panose="020B0604020202020204" pitchFamily="34" charset="0"/>
            </a:rPr>
            <a:t>Wydanie decyzji OT KOWR</a:t>
          </a:r>
          <a:br>
            <a:rPr lang="pl-PL" sz="2400" b="1" dirty="0" smtClean="0">
              <a:latin typeface="Tw Cen MT" panose="020B0602020104020603" pitchFamily="34" charset="-18"/>
              <a:cs typeface="Arial" panose="020B0604020202020204" pitchFamily="34" charset="0"/>
            </a:rPr>
          </a:br>
          <a:r>
            <a:rPr lang="pl-PL" sz="2400" b="1" dirty="0" smtClean="0">
              <a:latin typeface="Tw Cen MT" panose="020B0602020104020603" pitchFamily="34" charset="-18"/>
              <a:cs typeface="Arial" panose="020B0604020202020204" pitchFamily="34" charset="0"/>
            </a:rPr>
            <a:t>(30.06)</a:t>
          </a:r>
          <a:endParaRPr lang="pl-PL" sz="2400" b="1" dirty="0">
            <a:latin typeface="Tw Cen MT" panose="020B0602020104020603" pitchFamily="34" charset="-18"/>
            <a:cs typeface="Arial" panose="020B0604020202020204" pitchFamily="34" charset="0"/>
          </a:endParaRPr>
        </a:p>
      </dgm:t>
    </dgm:pt>
    <dgm:pt modelId="{0D127A63-9600-4893-9D88-D09D0BAD1C32}" type="parTrans" cxnId="{E600E2B4-EE23-4654-8A99-5E7A7E0A6015}">
      <dgm:prSet/>
      <dgm:spPr/>
      <dgm:t>
        <a:bodyPr/>
        <a:lstStyle/>
        <a:p>
          <a:endParaRPr lang="pl-PL"/>
        </a:p>
      </dgm:t>
    </dgm:pt>
    <dgm:pt modelId="{5DC4B011-C8F0-4F2D-A70F-D30569A71E9F}" type="sibTrans" cxnId="{E600E2B4-EE23-4654-8A99-5E7A7E0A6015}">
      <dgm:prSet/>
      <dgm:spPr/>
      <dgm:t>
        <a:bodyPr/>
        <a:lstStyle/>
        <a:p>
          <a:endParaRPr lang="pl-PL"/>
        </a:p>
      </dgm:t>
    </dgm:pt>
    <dgm:pt modelId="{0B20BB3E-C5E3-4BF2-8F30-B2FABDDFD98C}" type="pres">
      <dgm:prSet presAssocID="{41F820D1-7C9B-4A7F-90CC-1BA863DCCACA}" presName="Name0" presStyleCnt="0">
        <dgm:presLayoutVars>
          <dgm:dir/>
          <dgm:resizeHandles val="exact"/>
        </dgm:presLayoutVars>
      </dgm:prSet>
      <dgm:spPr/>
    </dgm:pt>
    <dgm:pt modelId="{93B32444-15E9-4D5A-8BCE-E737F647F93D}" type="pres">
      <dgm:prSet presAssocID="{D43239E6-27DF-48EA-9864-FA11F40161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E7CBDB-81FB-4651-9EFA-CDD2D699BC29}" type="pres">
      <dgm:prSet presAssocID="{2B2E99F7-3C3D-4962-AD48-5E1A052441A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60E4818-C514-4B65-8E2E-B10D5104277E}" type="pres">
      <dgm:prSet presAssocID="{2B2E99F7-3C3D-4962-AD48-5E1A052441AD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2A8CE65-600A-40B7-A3A1-CBED585F1DA0}" type="pres">
      <dgm:prSet presAssocID="{AC0E75F1-9F83-45A6-9E2C-58558D458B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7949F4-74A0-4F7A-B90D-9148DFCA2C70}" type="pres">
      <dgm:prSet presAssocID="{46E7767F-4393-41CB-9E82-B5DE5951E1D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E645B472-A9E2-41AF-9861-A21D79BBF047}" type="pres">
      <dgm:prSet presAssocID="{46E7767F-4393-41CB-9E82-B5DE5951E1DC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69CAA774-3FB2-4F05-8D50-F6431239BB75}" type="pres">
      <dgm:prSet presAssocID="{228DCE41-9797-4B7C-BCC1-159EB2D44EFE}" presName="node" presStyleLbl="node1" presStyleIdx="2" presStyleCnt="3" custLinFactNeighborX="-3749" custLinFactNeighborY="4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93A8EC9-35DD-4F50-A96B-2EBB8B0F0EAF}" type="presOf" srcId="{46E7767F-4393-41CB-9E82-B5DE5951E1DC}" destId="{E645B472-A9E2-41AF-9861-A21D79BBF047}" srcOrd="1" destOrd="0" presId="urn:microsoft.com/office/officeart/2005/8/layout/process1"/>
    <dgm:cxn modelId="{D2EC2D37-9B4F-4032-897D-7231DC526E0C}" type="presOf" srcId="{2B2E99F7-3C3D-4962-AD48-5E1A052441AD}" destId="{9AE7CBDB-81FB-4651-9EFA-CDD2D699BC29}" srcOrd="0" destOrd="0" presId="urn:microsoft.com/office/officeart/2005/8/layout/process1"/>
    <dgm:cxn modelId="{0D1570A7-8405-445B-BC7E-474E8583B94E}" type="presOf" srcId="{41F820D1-7C9B-4A7F-90CC-1BA863DCCACA}" destId="{0B20BB3E-C5E3-4BF2-8F30-B2FABDDFD98C}" srcOrd="0" destOrd="0" presId="urn:microsoft.com/office/officeart/2005/8/layout/process1"/>
    <dgm:cxn modelId="{FC212520-BF56-4253-9019-8D5DB2E036E3}" srcId="{41F820D1-7C9B-4A7F-90CC-1BA863DCCACA}" destId="{D43239E6-27DF-48EA-9864-FA11F4016162}" srcOrd="0" destOrd="0" parTransId="{0F4D89B7-831F-4C7B-B8A2-703BA9CCC9EF}" sibTransId="{2B2E99F7-3C3D-4962-AD48-5E1A052441AD}"/>
    <dgm:cxn modelId="{AFF656D5-0CB0-4484-8E2F-084BD3746727}" type="presOf" srcId="{46E7767F-4393-41CB-9E82-B5DE5951E1DC}" destId="{347949F4-74A0-4F7A-B90D-9148DFCA2C70}" srcOrd="0" destOrd="0" presId="urn:microsoft.com/office/officeart/2005/8/layout/process1"/>
    <dgm:cxn modelId="{21B01A38-937E-4CA1-B65E-EAF4AAC13A06}" type="presOf" srcId="{AC0E75F1-9F83-45A6-9E2C-58558D458BF6}" destId="{D2A8CE65-600A-40B7-A3A1-CBED585F1DA0}" srcOrd="0" destOrd="0" presId="urn:microsoft.com/office/officeart/2005/8/layout/process1"/>
    <dgm:cxn modelId="{F64DC8E6-7310-494B-B0CF-7EBC41B36DAB}" type="presOf" srcId="{228DCE41-9797-4B7C-BCC1-159EB2D44EFE}" destId="{69CAA774-3FB2-4F05-8D50-F6431239BB75}" srcOrd="0" destOrd="0" presId="urn:microsoft.com/office/officeart/2005/8/layout/process1"/>
    <dgm:cxn modelId="{2DF70C9C-9D7F-497F-ADC9-2EC424F6B89B}" srcId="{41F820D1-7C9B-4A7F-90CC-1BA863DCCACA}" destId="{AC0E75F1-9F83-45A6-9E2C-58558D458BF6}" srcOrd="1" destOrd="0" parTransId="{CD32CCC5-8FAB-42DC-AD80-69876AF942DB}" sibTransId="{46E7767F-4393-41CB-9E82-B5DE5951E1DC}"/>
    <dgm:cxn modelId="{1E877A6E-69C0-49E2-9BE9-598514EF0CFD}" type="presOf" srcId="{2B2E99F7-3C3D-4962-AD48-5E1A052441AD}" destId="{F60E4818-C514-4B65-8E2E-B10D5104277E}" srcOrd="1" destOrd="0" presId="urn:microsoft.com/office/officeart/2005/8/layout/process1"/>
    <dgm:cxn modelId="{E600E2B4-EE23-4654-8A99-5E7A7E0A6015}" srcId="{41F820D1-7C9B-4A7F-90CC-1BA863DCCACA}" destId="{228DCE41-9797-4B7C-BCC1-159EB2D44EFE}" srcOrd="2" destOrd="0" parTransId="{0D127A63-9600-4893-9D88-D09D0BAD1C32}" sibTransId="{5DC4B011-C8F0-4F2D-A70F-D30569A71E9F}"/>
    <dgm:cxn modelId="{8B437078-9E0C-4E55-85C1-8876B7A519BD}" type="presOf" srcId="{D43239E6-27DF-48EA-9864-FA11F4016162}" destId="{93B32444-15E9-4D5A-8BCE-E737F647F93D}" srcOrd="0" destOrd="0" presId="urn:microsoft.com/office/officeart/2005/8/layout/process1"/>
    <dgm:cxn modelId="{DFB127F4-7185-48B0-9316-6F3E8E4AEA78}" type="presParOf" srcId="{0B20BB3E-C5E3-4BF2-8F30-B2FABDDFD98C}" destId="{93B32444-15E9-4D5A-8BCE-E737F647F93D}" srcOrd="0" destOrd="0" presId="urn:microsoft.com/office/officeart/2005/8/layout/process1"/>
    <dgm:cxn modelId="{8853994B-11B9-4875-8841-29EE6627F5CA}" type="presParOf" srcId="{0B20BB3E-C5E3-4BF2-8F30-B2FABDDFD98C}" destId="{9AE7CBDB-81FB-4651-9EFA-CDD2D699BC29}" srcOrd="1" destOrd="0" presId="urn:microsoft.com/office/officeart/2005/8/layout/process1"/>
    <dgm:cxn modelId="{EEA0FA78-9F32-4D24-9231-EF3A94AA7F99}" type="presParOf" srcId="{9AE7CBDB-81FB-4651-9EFA-CDD2D699BC29}" destId="{F60E4818-C514-4B65-8E2E-B10D5104277E}" srcOrd="0" destOrd="0" presId="urn:microsoft.com/office/officeart/2005/8/layout/process1"/>
    <dgm:cxn modelId="{8C4A1FCE-D0A8-4035-92A2-BB7F4EDC45A7}" type="presParOf" srcId="{0B20BB3E-C5E3-4BF2-8F30-B2FABDDFD98C}" destId="{D2A8CE65-600A-40B7-A3A1-CBED585F1DA0}" srcOrd="2" destOrd="0" presId="urn:microsoft.com/office/officeart/2005/8/layout/process1"/>
    <dgm:cxn modelId="{8C09DD09-93BD-4616-AB77-DD7A1C583D6E}" type="presParOf" srcId="{0B20BB3E-C5E3-4BF2-8F30-B2FABDDFD98C}" destId="{347949F4-74A0-4F7A-B90D-9148DFCA2C70}" srcOrd="3" destOrd="0" presId="urn:microsoft.com/office/officeart/2005/8/layout/process1"/>
    <dgm:cxn modelId="{56E15743-7E2A-47E3-84A3-C272C1213757}" type="presParOf" srcId="{347949F4-74A0-4F7A-B90D-9148DFCA2C70}" destId="{E645B472-A9E2-41AF-9861-A21D79BBF047}" srcOrd="0" destOrd="0" presId="urn:microsoft.com/office/officeart/2005/8/layout/process1"/>
    <dgm:cxn modelId="{8CBA105E-4C2B-4240-97E5-5053FF72099C}" type="presParOf" srcId="{0B20BB3E-C5E3-4BF2-8F30-B2FABDDFD98C}" destId="{69CAA774-3FB2-4F05-8D50-F6431239BB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32444-15E9-4D5A-8BCE-E737F647F93D}">
      <dsp:nvSpPr>
        <dsp:cNvPr id="0" name=""/>
        <dsp:cNvSpPr/>
      </dsp:nvSpPr>
      <dsp:spPr>
        <a:xfrm>
          <a:off x="7097" y="526677"/>
          <a:ext cx="2121327" cy="1750095"/>
        </a:xfrm>
        <a:prstGeom prst="roundRect">
          <a:avLst>
            <a:gd name="adj" fmla="val 10000"/>
          </a:avLst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Tw Cen MT" panose="020B0602020104020603" pitchFamily="34" charset="-18"/>
              <a:cs typeface="Arial" panose="020B0604020202020204" pitchFamily="34" charset="0"/>
            </a:rPr>
            <a:t>Złożenie wniosku o przyznanie rekompensaty</a:t>
          </a:r>
          <a:br>
            <a:rPr lang="pl-PL" sz="2000" b="1" kern="1200" dirty="0" smtClean="0">
              <a:latin typeface="Tw Cen MT" panose="020B0602020104020603" pitchFamily="34" charset="-18"/>
              <a:cs typeface="Arial" panose="020B0604020202020204" pitchFamily="34" charset="0"/>
            </a:rPr>
          </a:br>
          <a:r>
            <a:rPr lang="pl-PL" sz="2000" b="1" kern="1200" dirty="0" smtClean="0">
              <a:latin typeface="Tw Cen MT" panose="020B0602020104020603" pitchFamily="34" charset="-18"/>
              <a:cs typeface="Arial" panose="020B0604020202020204" pitchFamily="34" charset="0"/>
            </a:rPr>
            <a:t>(01.02-31.03</a:t>
          </a:r>
          <a:r>
            <a:rPr lang="pl-PL" sz="2000" kern="1200" dirty="0" smtClean="0">
              <a:latin typeface="Tw Cen MT" panose="020B0602020104020603" pitchFamily="34" charset="-18"/>
            </a:rPr>
            <a:t>)</a:t>
          </a:r>
          <a:endParaRPr lang="pl-PL" sz="2000" kern="1200" dirty="0">
            <a:latin typeface="Tw Cen MT" panose="020B0602020104020603" pitchFamily="34" charset="-18"/>
          </a:endParaRPr>
        </a:p>
      </dsp:txBody>
      <dsp:txXfrm>
        <a:off x="58356" y="577936"/>
        <a:ext cx="2018809" cy="1647577"/>
      </dsp:txXfrm>
    </dsp:sp>
    <dsp:sp modelId="{9AE7CBDB-81FB-4651-9EFA-CDD2D699BC29}">
      <dsp:nvSpPr>
        <dsp:cNvPr id="0" name=""/>
        <dsp:cNvSpPr/>
      </dsp:nvSpPr>
      <dsp:spPr>
        <a:xfrm>
          <a:off x="2340557" y="1138680"/>
          <a:ext cx="449721" cy="526089"/>
        </a:xfrm>
        <a:prstGeom prst="rightArrow">
          <a:avLst>
            <a:gd name="adj1" fmla="val 60000"/>
            <a:gd name="adj2" fmla="val 50000"/>
          </a:avLst>
        </a:prstGeom>
        <a:solidFill>
          <a:srgbClr val="0099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2340557" y="1243898"/>
        <a:ext cx="314805" cy="315653"/>
      </dsp:txXfrm>
    </dsp:sp>
    <dsp:sp modelId="{D2A8CE65-600A-40B7-A3A1-CBED585F1DA0}">
      <dsp:nvSpPr>
        <dsp:cNvPr id="0" name=""/>
        <dsp:cNvSpPr/>
      </dsp:nvSpPr>
      <dsp:spPr>
        <a:xfrm>
          <a:off x="2976956" y="526677"/>
          <a:ext cx="2121327" cy="1750095"/>
        </a:xfrm>
        <a:prstGeom prst="roundRect">
          <a:avLst>
            <a:gd name="adj" fmla="val 10000"/>
          </a:avLst>
        </a:prstGeom>
        <a:solidFill>
          <a:srgbClr val="51AF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Tw Cen MT" panose="020B0602020104020603" pitchFamily="34" charset="-18"/>
              <a:cs typeface="Arial" panose="020B0604020202020204" pitchFamily="34" charset="0"/>
            </a:rPr>
            <a:t>Ogłoszenie </a:t>
          </a:r>
          <a:br>
            <a:rPr lang="pl-PL" sz="2000" b="1" kern="1200" dirty="0" smtClean="0">
              <a:latin typeface="Tw Cen MT" panose="020B0602020104020603" pitchFamily="34" charset="-18"/>
              <a:cs typeface="Arial" panose="020B0604020202020204" pitchFamily="34" charset="0"/>
            </a:rPr>
          </a:br>
          <a:r>
            <a:rPr lang="pl-PL" sz="2000" b="1" kern="1200" dirty="0" smtClean="0">
              <a:latin typeface="Tw Cen MT" panose="020B0602020104020603" pitchFamily="34" charset="-18"/>
              <a:cs typeface="Arial" panose="020B0604020202020204" pitchFamily="34" charset="0"/>
            </a:rPr>
            <a:t>w drodze rozporządzenia </a:t>
          </a:r>
          <a:r>
            <a:rPr lang="pl-PL" sz="2000" b="1" kern="1200" dirty="0" err="1" smtClean="0">
              <a:latin typeface="Tw Cen MT" panose="020B0602020104020603" pitchFamily="34" charset="-18"/>
              <a:cs typeface="Arial" panose="020B0604020202020204" pitchFamily="34" charset="0"/>
            </a:rPr>
            <a:t>MRiRW</a:t>
          </a:r>
          <a:r>
            <a:rPr lang="pl-PL" sz="2000" b="1" kern="1200" dirty="0" smtClean="0">
              <a:latin typeface="Tw Cen MT" panose="020B0602020104020603" pitchFamily="34" charset="-18"/>
              <a:cs typeface="Arial" panose="020B0604020202020204" pitchFamily="34" charset="0"/>
            </a:rPr>
            <a:t> stawki rekompensaty (31.05</a:t>
          </a:r>
          <a:r>
            <a:rPr lang="pl-PL" sz="2000" kern="1200" dirty="0" smtClean="0">
              <a:latin typeface="Tw Cen MT" panose="020B0602020104020603" pitchFamily="34" charset="-18"/>
            </a:rPr>
            <a:t>)</a:t>
          </a:r>
          <a:endParaRPr lang="pl-PL" sz="2000" kern="1200" dirty="0">
            <a:latin typeface="Tw Cen MT" panose="020B0602020104020603" pitchFamily="34" charset="-18"/>
          </a:endParaRPr>
        </a:p>
      </dsp:txBody>
      <dsp:txXfrm>
        <a:off x="3028215" y="577936"/>
        <a:ext cx="2018809" cy="1647577"/>
      </dsp:txXfrm>
    </dsp:sp>
    <dsp:sp modelId="{347949F4-74A0-4F7A-B90D-9148DFCA2C70}">
      <dsp:nvSpPr>
        <dsp:cNvPr id="0" name=""/>
        <dsp:cNvSpPr/>
      </dsp:nvSpPr>
      <dsp:spPr>
        <a:xfrm rot="9973">
          <a:off x="5302462" y="1142977"/>
          <a:ext cx="432863" cy="526089"/>
        </a:xfrm>
        <a:prstGeom prst="rightArrow">
          <a:avLst>
            <a:gd name="adj1" fmla="val 60000"/>
            <a:gd name="adj2" fmla="val 50000"/>
          </a:avLst>
        </a:prstGeom>
        <a:solidFill>
          <a:srgbClr val="51AF3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5302462" y="1248007"/>
        <a:ext cx="303004" cy="315653"/>
      </dsp:txXfrm>
    </dsp:sp>
    <dsp:sp modelId="{69CAA774-3FB2-4F05-8D50-F6431239BB75}">
      <dsp:nvSpPr>
        <dsp:cNvPr id="0" name=""/>
        <dsp:cNvSpPr/>
      </dsp:nvSpPr>
      <dsp:spPr>
        <a:xfrm>
          <a:off x="5915003" y="535200"/>
          <a:ext cx="2121327" cy="1750095"/>
        </a:xfrm>
        <a:prstGeom prst="roundRect">
          <a:avLst>
            <a:gd name="adj" fmla="val 10000"/>
          </a:avLst>
        </a:prstGeom>
        <a:solidFill>
          <a:srgbClr val="A5C72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Tw Cen MT" panose="020B0602020104020603" pitchFamily="34" charset="-18"/>
              <a:cs typeface="Arial" panose="020B0604020202020204" pitchFamily="34" charset="0"/>
            </a:rPr>
            <a:t>Wydanie decyzji OT KOWR</a:t>
          </a:r>
          <a:br>
            <a:rPr lang="pl-PL" sz="2400" b="1" kern="1200" dirty="0" smtClean="0">
              <a:latin typeface="Tw Cen MT" panose="020B0602020104020603" pitchFamily="34" charset="-18"/>
              <a:cs typeface="Arial" panose="020B0604020202020204" pitchFamily="34" charset="0"/>
            </a:rPr>
          </a:br>
          <a:r>
            <a:rPr lang="pl-PL" sz="2400" b="1" kern="1200" dirty="0" smtClean="0">
              <a:latin typeface="Tw Cen MT" panose="020B0602020104020603" pitchFamily="34" charset="-18"/>
              <a:cs typeface="Arial" panose="020B0604020202020204" pitchFamily="34" charset="0"/>
            </a:rPr>
            <a:t>(30.06)</a:t>
          </a:r>
          <a:endParaRPr lang="pl-PL" sz="2400" b="1" kern="1200" dirty="0">
            <a:latin typeface="Tw Cen MT" panose="020B0602020104020603" pitchFamily="34" charset="-18"/>
            <a:cs typeface="Arial" panose="020B0604020202020204" pitchFamily="34" charset="0"/>
          </a:endParaRPr>
        </a:p>
      </dsp:txBody>
      <dsp:txXfrm>
        <a:off x="5966262" y="586459"/>
        <a:ext cx="2018809" cy="1647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5E2DE-A1AA-49EE-AEDD-07DC8CB986B6}" type="datetimeFigureOut">
              <a:rPr lang="pl-PL" smtClean="0"/>
              <a:t>2024-03-13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473BE-6540-4BBD-AE33-24C847369D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663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16CDD-82ED-426B-A558-CF9D51A95750}" type="datetimeFigureOut">
              <a:rPr lang="pl-PL" smtClean="0"/>
              <a:t>2024-03-13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95B42-47D4-4A1C-8DDD-3EE2087E5E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4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5B42-47D4-4A1C-8DDD-3EE2087E5E2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2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5B42-47D4-4A1C-8DDD-3EE2087E5E2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453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5B42-47D4-4A1C-8DDD-3EE2087E5E2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87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5B42-47D4-4A1C-8DDD-3EE2087E5E2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49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5B42-47D4-4A1C-8DDD-3EE2087E5E2D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36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56" y="5733256"/>
            <a:ext cx="8478478" cy="1008112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492896"/>
            <a:ext cx="7772400" cy="1368152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pl-P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TYTUŁ PREZENTACJI</a:t>
            </a:r>
            <a:endParaRPr lang="pl-PL" sz="32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41168"/>
            <a:ext cx="6400800" cy="1224136"/>
          </a:xfrm>
        </p:spPr>
        <p:txBody>
          <a:bodyPr>
            <a:normAutofit fontScale="92500" lnSpcReduction="10000"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IMIĘ I NAZWISKO AUTORA</a:t>
            </a:r>
          </a:p>
          <a:p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Miasto, data</a:t>
            </a:r>
          </a:p>
          <a:p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286" y="1127389"/>
            <a:ext cx="2249429" cy="136550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44408" cy="12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44408" cy="122988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56" y="5733256"/>
            <a:ext cx="8478478" cy="10081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114" y="1556792"/>
            <a:ext cx="3096000" cy="18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1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/>
          <a:p>
            <a:pPr algn="r"/>
            <a:fld id="{920C7187-FB7E-408C-9C47-843C5B21F0AD}" type="slidenum">
              <a:rPr lang="pl-PL" sz="1600" smtClean="0"/>
              <a:pPr algn="r"/>
              <a:t>‹#›</a:t>
            </a:fld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128258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/>
          <a:p>
            <a:pPr algn="r"/>
            <a:fld id="{920C7187-FB7E-408C-9C47-843C5B21F0AD}" type="slidenum">
              <a:rPr lang="pl-PL" sz="1600" smtClean="0"/>
              <a:pPr algn="r"/>
              <a:t>‹#›</a:t>
            </a:fld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378153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/>
          <a:p>
            <a:pPr algn="r"/>
            <a:fld id="{920C7187-FB7E-408C-9C47-843C5B21F0AD}" type="slidenum">
              <a:rPr lang="pl-PL" sz="1600" smtClean="0"/>
              <a:pPr algn="r"/>
              <a:t>‹#›</a:t>
            </a:fld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388704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32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/>
          <a:p>
            <a:pPr algn="r"/>
            <a:fld id="{920C7187-FB7E-408C-9C47-843C5B21F0AD}" type="slidenum">
              <a:rPr lang="pl-PL" sz="1600" smtClean="0"/>
              <a:pPr algn="r"/>
              <a:t>‹#›</a:t>
            </a:fld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69689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/>
          <a:p>
            <a:pPr algn="r"/>
            <a:fld id="{920C7187-FB7E-408C-9C47-843C5B21F0AD}" type="slidenum">
              <a:rPr lang="pl-PL" sz="1600" smtClean="0"/>
              <a:pPr algn="r"/>
              <a:t>‹#›</a:t>
            </a:fld>
            <a:endParaRPr lang="pl-PL" sz="1600"/>
          </a:p>
        </p:txBody>
      </p:sp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6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796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9796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9796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/>
          <a:p>
            <a:pPr algn="r"/>
            <a:fld id="{920C7187-FB7E-408C-9C47-843C5B21F0AD}" type="slidenum">
              <a:rPr lang="pl-PL" sz="1600" smtClean="0"/>
              <a:pPr algn="r"/>
              <a:t>‹#›</a:t>
            </a:fld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260225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457200" y="274638"/>
            <a:ext cx="8229600" cy="8601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l-PL" sz="3000" dirty="0"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1916832"/>
            <a:ext cx="8229600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600" dirty="0">
              <a:latin typeface="Tw Cen MT" panose="020B0602020104020603" pitchFamily="34" charset="-18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56" y="6237312"/>
            <a:ext cx="8478478" cy="50405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94616"/>
            <a:ext cx="1440000" cy="874144"/>
          </a:xfrm>
          <a:prstGeom prst="rect">
            <a:avLst/>
          </a:prstGeom>
        </p:spPr>
      </p:pic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1907544" y="116632"/>
            <a:ext cx="678862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z="2000" dirty="0" smtClean="0"/>
              <a:t>Tekst prezentacji</a:t>
            </a:r>
            <a:endParaRPr lang="pl-PL" dirty="0" smtClean="0"/>
          </a:p>
        </p:txBody>
      </p:sp>
      <p:sp>
        <p:nvSpPr>
          <p:cNvPr id="8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/>
          <a:p>
            <a:pPr algn="r"/>
            <a:fld id="{920C7187-FB7E-408C-9C47-843C5B21F0AD}" type="slidenum">
              <a:rPr lang="pl-PL" sz="1600" smtClean="0"/>
              <a:pPr algn="r"/>
              <a:t>‹#›</a:t>
            </a:fld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53524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Tw Cen MT" panose="020B0602020104020603" pitchFamily="34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ontakt@kowr.gov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9.em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6512" y="2564904"/>
            <a:ext cx="9180512" cy="25202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400" b="1" dirty="0" smtClean="0"/>
              <a:t>Działania realizowane przez</a:t>
            </a:r>
            <a:br>
              <a:rPr lang="pl-PL" sz="3400" b="1" dirty="0" smtClean="0"/>
            </a:br>
            <a:r>
              <a:rPr lang="pl-PL" sz="3400" b="1" dirty="0" smtClean="0"/>
              <a:t>Krajowy </a:t>
            </a:r>
            <a:r>
              <a:rPr lang="pl-PL" sz="3400" b="1" dirty="0"/>
              <a:t>Ośrodek Wsparcia </a:t>
            </a:r>
            <a:r>
              <a:rPr lang="pl-PL" sz="3400" b="1" dirty="0" smtClean="0"/>
              <a:t>Rolnictwa</a:t>
            </a:r>
            <a:br>
              <a:rPr lang="pl-PL" sz="3400" b="1" dirty="0" smtClean="0"/>
            </a:br>
            <a:r>
              <a:rPr lang="pl-PL" sz="3400" b="1" dirty="0" smtClean="0"/>
              <a:t>na rzecz rolników</a:t>
            </a:r>
            <a:endParaRPr lang="pl-PL" sz="3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10081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 smtClean="0"/>
              <a:t>Krajowy Ośrodek Wsparcia Rolnictwa</a:t>
            </a:r>
            <a:br>
              <a:rPr lang="pl-PL" dirty="0" smtClean="0"/>
            </a:br>
            <a:r>
              <a:rPr lang="pl-PL" dirty="0" smtClean="0"/>
              <a:t>Warszawa</a:t>
            </a:r>
            <a:r>
              <a:rPr lang="pl-PL"/>
              <a:t>, </a:t>
            </a:r>
            <a:r>
              <a:rPr lang="pl-PL" smtClean="0"/>
              <a:t>14.03.2024 </a:t>
            </a:r>
            <a:r>
              <a:rPr lang="pl-PL" dirty="0"/>
              <a:t>r</a:t>
            </a:r>
            <a:r>
              <a:rPr lang="pl-PL" dirty="0" smtClean="0"/>
              <a:t>.</a:t>
            </a:r>
          </a:p>
          <a:p>
            <a:pPr>
              <a:lnSpc>
                <a:spcPct val="110000"/>
              </a:lnSpc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2436741" cy="191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32172"/>
            <a:ext cx="2714104" cy="165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27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430" y="274029"/>
            <a:ext cx="4951175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Rekompensaty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Rekompensata ustalana jest w stosunku do zgłoszonej we wniosku kwoty wierzytelności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netto,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tj. pomniejszonej o podatek od towarów i usług oraz bez odsetek ustawowych za opóźnienie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Wysokość rekompensaty zostanie ustalona w oparciu o ustaloną przez Ministra Rolnictwa i Rozwoju Wsi procentową stawkę w oparciu o sumę kwot wierzytelności wynikających ze złożonych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w danym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roku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wniosków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o przyznanie rekompensaty oraz wysokości środków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zgromadzonych na Funduszu.</a:t>
            </a:r>
            <a:endParaRPr lang="pl-P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Rekompensacie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podlegają tylko wierzytelności wynikające z faktur VAT oraz faktur VAT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RR.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Po wypłacie rekompensaty przez KOWR,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beneficjent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nadal zachowuje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prawo do dochodzenia pozostałej części należności od dłużnika.</a:t>
            </a:r>
            <a:endParaRPr lang="pl-PL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06438"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10</a:t>
            </a:fld>
            <a:endParaRPr lang="pl-PL"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408886" y="515719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 smtClean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20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049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430" y="274029"/>
            <a:ext cx="4951175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Rekompensaty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We wniosku o przyznanie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rekompensaty należy:</a:t>
            </a:r>
            <a:endParaRPr lang="pl-P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wypełnić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czytelnie wszystkie pola DRUKOWANYMI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LITERAMI,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podać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numer rachunku bankowego (nie może to być rachunek w SKOK - Spółdzielczej Kasie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Oszczędnościowo-Kredytowej),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dołączyć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potwierdzenie dokonania opłaty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skarbowej,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dołączyć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dodatkowe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dokumenty. </a:t>
            </a:r>
            <a:endParaRPr lang="pl-P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6438"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11</a:t>
            </a:fld>
            <a:endParaRPr lang="pl-PL"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408886" y="515719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 smtClean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20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4299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1" y="274638"/>
            <a:ext cx="4951175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Rekompensaty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Autofit/>
          </a:bodyPr>
          <a:lstStyle/>
          <a:p>
            <a:pPr lvl="0" algn="just"/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pl-P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0" indent="0">
              <a:buNone/>
            </a:pPr>
            <a:r>
              <a:rPr lang="pl-P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706438"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611560" y="1635361"/>
            <a:ext cx="7848872" cy="42737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Tw Cen MT" panose="020B0602020104020603" pitchFamily="34" charset="-18"/>
              </a:rPr>
              <a:t>Przed </a:t>
            </a:r>
            <a:r>
              <a:rPr lang="pl-PL" sz="2400" dirty="0">
                <a:solidFill>
                  <a:schemeClr val="tx1"/>
                </a:solidFill>
                <a:latin typeface="Tw Cen MT" panose="020B0602020104020603" pitchFamily="34" charset="-18"/>
              </a:rPr>
              <a:t>rozstrzygnięciem </a:t>
            </a:r>
            <a:r>
              <a:rPr lang="pl-PL" sz="2400" dirty="0" smtClean="0">
                <a:solidFill>
                  <a:schemeClr val="tx1"/>
                </a:solidFill>
                <a:latin typeface="Tw Cen MT" panose="020B0602020104020603" pitchFamily="34" charset="-18"/>
              </a:rPr>
              <a:t>(wydaniem decyzji) Dyrektor </a:t>
            </a:r>
            <a:r>
              <a:rPr lang="pl-PL" sz="2400" dirty="0">
                <a:solidFill>
                  <a:schemeClr val="tx1"/>
                </a:solidFill>
                <a:latin typeface="Tw Cen MT" panose="020B0602020104020603" pitchFamily="34" charset="-18"/>
              </a:rPr>
              <a:t>OT KOWR </a:t>
            </a:r>
            <a:r>
              <a:rPr lang="pl-PL" sz="2400" dirty="0" smtClean="0">
                <a:solidFill>
                  <a:schemeClr val="tx1"/>
                </a:solidFill>
                <a:latin typeface="Tw Cen MT" panose="020B0602020104020603" pitchFamily="34" charset="-18"/>
              </a:rPr>
              <a:t>występuje </a:t>
            </a:r>
            <a:r>
              <a:rPr lang="pl-PL" sz="2400" dirty="0">
                <a:solidFill>
                  <a:schemeClr val="tx1"/>
                </a:solidFill>
                <a:latin typeface="Tw Cen MT" panose="020B0602020104020603" pitchFamily="34" charset="-18"/>
              </a:rPr>
              <a:t>na piśmie do podmiotu skupującego, który stał się niewypłacalny, syndyka albo innej osoby sprawującej zarząd nad majątkiem tego podmiotu o potwierdzenie, że producent rolny nie otrzymał zapłaty za zbyte produkty rolne, w terminie 14 dni od dnia doręczenia pisma, pod rygorem utraty prawa do późniejszego zgłaszania zarzutów lub wniosków.</a:t>
            </a:r>
          </a:p>
        </p:txBody>
      </p:sp>
      <p:sp>
        <p:nvSpPr>
          <p:cNvPr id="8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12</a:t>
            </a:fld>
            <a:endParaRPr lang="pl-PL" sz="16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12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430" y="274029"/>
            <a:ext cx="4951175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Rekompensaty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Autofit/>
          </a:bodyPr>
          <a:lstStyle/>
          <a:p>
            <a:pPr lvl="0" algn="just"/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6438"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651328" y="1816210"/>
            <a:ext cx="7841343" cy="34849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Rekompensata wypłacana jest</a:t>
            </a:r>
            <a:br>
              <a:rPr lang="pl-PL" sz="2400" dirty="0" smtClean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</a:br>
            <a:r>
              <a:rPr lang="pl-PL" sz="2400" b="1" u="sng" dirty="0" smtClean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w </a:t>
            </a:r>
            <a:r>
              <a:rPr lang="pl-PL" sz="2400" b="1" u="sng" dirty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terminie 30 dni</a:t>
            </a:r>
            <a:r>
              <a:rPr lang="pl-PL" sz="2400" u="sng" dirty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 od dnia, </a:t>
            </a:r>
            <a:endParaRPr lang="pl-PL" sz="2400" u="sng" dirty="0" smtClean="0">
              <a:solidFill>
                <a:prstClr val="black"/>
              </a:solidFill>
              <a:latin typeface="Tw Cen MT" panose="020B0602020104020603" pitchFamily="34" charset="-18"/>
              <a:cs typeface="Arial" panose="020B0604020202020204" pitchFamily="34" charset="0"/>
            </a:endParaRPr>
          </a:p>
          <a:p>
            <a:pPr algn="ctr"/>
            <a:r>
              <a:rPr lang="pl-PL" sz="2400" u="sng" dirty="0" smtClean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w </a:t>
            </a:r>
            <a:r>
              <a:rPr lang="pl-PL" sz="2400" u="sng" dirty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którym decyzja stała się ostateczna</a:t>
            </a:r>
            <a:r>
              <a:rPr lang="pl-PL" sz="2400" dirty="0" smtClean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,</a:t>
            </a:r>
            <a:br>
              <a:rPr lang="pl-PL" sz="2400" dirty="0" smtClean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na </a:t>
            </a:r>
            <a:r>
              <a:rPr lang="pl-PL" sz="2400" dirty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rachunek bankowy producenta rolnego </a:t>
            </a:r>
            <a:r>
              <a:rPr lang="pl-PL" sz="2400" dirty="0" smtClean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wskazany we </a:t>
            </a:r>
            <a:r>
              <a:rPr lang="pl-PL" sz="2400" dirty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wniosku o przyznanie rekompensaty</a:t>
            </a:r>
            <a:r>
              <a:rPr lang="pl-PL" sz="2400" dirty="0" smtClean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.</a:t>
            </a:r>
            <a:endParaRPr lang="pl-PL" sz="2400" dirty="0">
              <a:solidFill>
                <a:schemeClr val="tx1"/>
              </a:solidFill>
              <a:latin typeface="Tw Cen MT" panose="020B0602020104020603" pitchFamily="34" charset="-18"/>
            </a:endParaRPr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13</a:t>
            </a:fld>
            <a:endParaRPr lang="pl-PL"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76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4888986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prstClr val="black"/>
                </a:solidFill>
                <a:cs typeface="Arial" panose="020B0604020202020204" pitchFamily="34" charset="0"/>
              </a:rPr>
              <a:t>Ś</a:t>
            </a:r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rodki finansowe</a:t>
            </a: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8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800" dirty="0" smtClean="0">
                <a:cs typeface="Arial" panose="020B0604020202020204" pitchFamily="34" charset="0"/>
              </a:rPr>
              <a:t>W 2024 r. Polska otrzymała </a:t>
            </a:r>
            <a:r>
              <a:rPr lang="pl-PL" sz="2800" b="1" dirty="0" smtClean="0">
                <a:cs typeface="Arial" panose="020B0604020202020204" pitchFamily="34" charset="0"/>
              </a:rPr>
              <a:t>notyfikację KE </a:t>
            </a:r>
            <a:r>
              <a:rPr lang="pl-PL" sz="2800" dirty="0" smtClean="0">
                <a:cs typeface="Arial" panose="020B0604020202020204" pitchFamily="34" charset="0"/>
              </a:rPr>
              <a:t>na przekazanie dotacji celowej dla KOWR na </a:t>
            </a:r>
            <a:r>
              <a:rPr lang="pl-PL" sz="2800" b="1" dirty="0" smtClean="0">
                <a:cs typeface="Arial" panose="020B0604020202020204" pitchFamily="34" charset="0"/>
              </a:rPr>
              <a:t>wypłatę rekompensat</a:t>
            </a:r>
            <a:r>
              <a:rPr lang="pl-PL" sz="2800" dirty="0" smtClean="0">
                <a:cs typeface="Arial" panose="020B0604020202020204" pitchFamily="34" charset="0"/>
              </a:rPr>
              <a:t> w wysokości do </a:t>
            </a:r>
            <a:r>
              <a:rPr lang="pl-PL" sz="2800" b="1" dirty="0" smtClean="0">
                <a:cs typeface="Arial" panose="020B0604020202020204" pitchFamily="34" charset="0"/>
              </a:rPr>
              <a:t>100 mln zł</a:t>
            </a:r>
            <a:r>
              <a:rPr lang="pl-PL" sz="2800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86" y="4502314"/>
            <a:ext cx="2277498" cy="1518974"/>
          </a:xfrm>
          <a:prstGeom prst="rect">
            <a:avLst/>
          </a:prstGeom>
        </p:spPr>
      </p:pic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14</a:t>
            </a:fld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212462"/>
              </p:ext>
            </p:extLst>
          </p:nvPr>
        </p:nvGraphicFramePr>
        <p:xfrm>
          <a:off x="4482615" y="4187628"/>
          <a:ext cx="2966334" cy="225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Obraz - mapa bitowa" r:id="rId5" imgW="3901320" imgH="2964240" progId="Paint.Picture">
                  <p:embed/>
                </p:oleObj>
              </mc:Choice>
              <mc:Fallback>
                <p:oleObj name="Obraz - mapa bitowa" r:id="rId5" imgW="3901320" imgH="2964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82615" y="4187628"/>
                        <a:ext cx="2966334" cy="225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1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-1"/>
            <a:ext cx="5055434" cy="150521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b="1" dirty="0" smtClean="0"/>
              <a:t>Fundusz Ochrony Rolnictwa</a:t>
            </a:r>
            <a:br>
              <a:rPr lang="pl-PL" b="1" dirty="0" smtClean="0"/>
            </a:br>
            <a:r>
              <a:rPr lang="pl-PL" b="1" dirty="0" smtClean="0"/>
              <a:t>w 2023 r.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/>
            <a:fld id="{920C7187-FB7E-408C-9C47-843C5B21F0AD}" type="slidenum">
              <a:rPr lang="pl-PL" sz="1600" smtClean="0"/>
              <a:pPr algn="r"/>
              <a:t>15</a:t>
            </a:fld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89" y="4039438"/>
            <a:ext cx="3583451" cy="244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899591" y="1541221"/>
            <a:ext cx="7632849" cy="1938992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pl-PL" sz="2400" dirty="0" smtClean="0">
                <a:latin typeface="Tw Cen MT" panose="020B06020201040206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W 2023 r. do OT KOWR </a:t>
            </a:r>
            <a:r>
              <a:rPr lang="pl-PL" sz="2400" dirty="0">
                <a:latin typeface="Tw Cen MT" panose="020B06020201040206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do OT KOWR wpłynęło ponad </a:t>
            </a:r>
            <a:r>
              <a:rPr lang="pl-PL" sz="2400" b="1" dirty="0">
                <a:latin typeface="Tw Cen MT" panose="020B06020201040206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700</a:t>
            </a:r>
            <a:r>
              <a:rPr lang="pl-PL" sz="2400" dirty="0">
                <a:latin typeface="Tw Cen MT" panose="020B06020201040206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wniosków o przyznanie rekompensaty na kwotę </a:t>
            </a:r>
            <a:r>
              <a:rPr lang="pl-PL" sz="2400" b="1" dirty="0">
                <a:latin typeface="Tw Cen MT" panose="020B06020201040206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30,91 mln zł.</a:t>
            </a:r>
            <a:r>
              <a:rPr lang="pl-PL" sz="2400" dirty="0">
                <a:latin typeface="Tw Cen MT" panose="020B06020201040206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Pozytywnie rozpatrzono 451 wniosków, przyznając rekompensaty w wysokości 17,1 mln zł. </a:t>
            </a:r>
            <a:r>
              <a:rPr lang="pl-PL" sz="2400" b="1" dirty="0" smtClean="0">
                <a:latin typeface="Tw Cen MT" panose="020B06020201040206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Wypłat </a:t>
            </a:r>
            <a:r>
              <a:rPr lang="pl-PL" sz="2400" b="1" dirty="0">
                <a:latin typeface="Tw Cen MT" panose="020B06020201040206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dokonano do 450 wniosków na kwotę 16,8 mln zł.</a:t>
            </a:r>
            <a:endParaRPr lang="pl-PL" sz="2400" b="1" dirty="0">
              <a:latin typeface="Tw Cen MT" panose="020B06020201040206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4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4680520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Deklaracje</a:t>
            </a: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7638"/>
            <a:ext cx="8496944" cy="4901332"/>
          </a:xfr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600" b="1" dirty="0" smtClean="0">
                <a:cs typeface="Arial" panose="020B0604020202020204" pitchFamily="34" charset="0"/>
              </a:rPr>
              <a:t>D</a:t>
            </a:r>
            <a:r>
              <a:rPr lang="pl-PL" sz="2600" b="1" dirty="0">
                <a:cs typeface="Arial" panose="020B0604020202020204" pitchFamily="34" charset="0"/>
              </a:rPr>
              <a:t>eklaracje </a:t>
            </a:r>
            <a:r>
              <a:rPr lang="pl-PL" sz="2600" b="1" dirty="0" smtClean="0">
                <a:cs typeface="Arial" panose="020B0604020202020204" pitchFamily="34" charset="0"/>
              </a:rPr>
              <a:t>o </a:t>
            </a:r>
            <a:r>
              <a:rPr lang="pl-PL" sz="2600" b="1" dirty="0">
                <a:cs typeface="Arial" panose="020B0604020202020204" pitchFamily="34" charset="0"/>
              </a:rPr>
              <a:t>wysokości naliczonych wpłat </a:t>
            </a:r>
            <a:r>
              <a:rPr lang="pl-PL" sz="2600" dirty="0" smtClean="0">
                <a:cs typeface="Arial" panose="020B0604020202020204" pitchFamily="34" charset="0"/>
              </a:rPr>
              <a:t>składane są:</a:t>
            </a:r>
          </a:p>
          <a:p>
            <a:pPr marL="0" indent="0" algn="just">
              <a:buNone/>
            </a:pPr>
            <a:endParaRPr lang="pl-PL" sz="2600" dirty="0" smtClean="0">
              <a:cs typeface="Arial" panose="020B0604020202020204" pitchFamily="34" charset="0"/>
            </a:endParaRPr>
          </a:p>
          <a:p>
            <a:pPr marL="1798638" indent="-1798638">
              <a:buNone/>
            </a:pPr>
            <a:r>
              <a:rPr lang="pl-PL" sz="2600" dirty="0" smtClean="0">
                <a:cs typeface="Arial" panose="020B0604020202020204" pitchFamily="34" charset="0"/>
              </a:rPr>
              <a:t>		przez podmioty skupujące </a:t>
            </a:r>
            <a:r>
              <a:rPr lang="pl-PL" sz="2600" b="1" dirty="0" smtClean="0">
                <a:cs typeface="Arial" panose="020B0604020202020204" pitchFamily="34" charset="0"/>
              </a:rPr>
              <a:t>Dyrektorowi OT 	</a:t>
            </a:r>
            <a:r>
              <a:rPr lang="pl-PL" sz="2600" b="1" dirty="0" err="1" smtClean="0">
                <a:cs typeface="Arial" panose="020B0604020202020204" pitchFamily="34" charset="0"/>
              </a:rPr>
              <a:t>KOWR</a:t>
            </a:r>
            <a:r>
              <a:rPr lang="pl-PL" sz="2600" b="1" dirty="0" smtClean="0">
                <a:cs typeface="Arial" panose="020B0604020202020204" pitchFamily="34" charset="0"/>
              </a:rPr>
              <a:t> </a:t>
            </a:r>
            <a:r>
              <a:rPr lang="pl-PL" sz="2600" dirty="0" smtClean="0">
                <a:cs typeface="Arial" panose="020B0604020202020204" pitchFamily="34" charset="0"/>
              </a:rPr>
              <a:t>właściwemu ze względu na miejsce zamieszkania 	lub siedzibę podmiotu;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l-PL" sz="2600" dirty="0" smtClean="0">
              <a:cs typeface="Arial" panose="020B0604020202020204" pitchFamily="34" charset="0"/>
            </a:endParaRPr>
          </a:p>
          <a:p>
            <a:pPr marL="1798638" indent="-1798638" algn="just">
              <a:buNone/>
            </a:pPr>
            <a:r>
              <a:rPr lang="pl-PL" sz="2600" dirty="0" smtClean="0">
                <a:cs typeface="Arial" panose="020B0604020202020204" pitchFamily="34" charset="0"/>
              </a:rPr>
              <a:t>		w </a:t>
            </a:r>
            <a:r>
              <a:rPr lang="pl-PL" sz="2600" dirty="0">
                <a:cs typeface="Arial" panose="020B0604020202020204" pitchFamily="34" charset="0"/>
              </a:rPr>
              <a:t>terminie </a:t>
            </a:r>
            <a:r>
              <a:rPr lang="pl-PL" sz="2600" b="1" dirty="0">
                <a:cs typeface="Arial" panose="020B0604020202020204" pitchFamily="34" charset="0"/>
              </a:rPr>
              <a:t>do </a:t>
            </a:r>
            <a:r>
              <a:rPr lang="pl-PL" sz="2600" b="1" dirty="0" smtClean="0">
                <a:cs typeface="Arial" panose="020B0604020202020204" pitchFamily="34" charset="0"/>
              </a:rPr>
              <a:t>26 </a:t>
            </a:r>
            <a:r>
              <a:rPr lang="pl-PL" sz="2600" b="1" dirty="0">
                <a:cs typeface="Arial" panose="020B0604020202020204" pitchFamily="34" charset="0"/>
              </a:rPr>
              <a:t>dnia miesiąca </a:t>
            </a:r>
            <a:r>
              <a:rPr lang="pl-PL" sz="2600" dirty="0" smtClean="0">
                <a:cs typeface="Arial" panose="020B0604020202020204" pitchFamily="34" charset="0"/>
              </a:rPr>
              <a:t>następującego po </a:t>
            </a:r>
            <a:r>
              <a:rPr lang="pl-PL" sz="2600" dirty="0">
                <a:cs typeface="Arial" panose="020B0604020202020204" pitchFamily="34" charset="0"/>
              </a:rPr>
              <a:t>zakończeniu danego </a:t>
            </a:r>
            <a:r>
              <a:rPr lang="pl-PL" sz="2600" dirty="0" smtClean="0">
                <a:cs typeface="Arial" panose="020B0604020202020204" pitchFamily="34" charset="0"/>
              </a:rPr>
              <a:t>kwartału.</a:t>
            </a:r>
          </a:p>
          <a:p>
            <a:pPr marL="0" indent="0" algn="just">
              <a:buNone/>
            </a:pPr>
            <a:endParaRPr lang="pl-PL" sz="26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600" b="1" dirty="0" smtClean="0">
                <a:cs typeface="Arial" panose="020B0604020202020204" pitchFamily="34" charset="0"/>
              </a:rPr>
              <a:t>Pierwsze deklaracje </a:t>
            </a:r>
            <a:r>
              <a:rPr lang="pl-PL" sz="2600" dirty="0" smtClean="0">
                <a:cs typeface="Arial" panose="020B0604020202020204" pitchFamily="34" charset="0"/>
              </a:rPr>
              <a:t>– wpływ do OT KOWR </a:t>
            </a:r>
            <a:r>
              <a:rPr lang="pl-PL" sz="2600" b="1" dirty="0">
                <a:cs typeface="Arial" panose="020B0604020202020204" pitchFamily="34" charset="0"/>
              </a:rPr>
              <a:t>kwiecień 2024 r.</a:t>
            </a:r>
          </a:p>
          <a:p>
            <a:pPr marL="0" indent="0" algn="just">
              <a:buNone/>
            </a:pPr>
            <a:endParaRPr lang="pl-PL" sz="26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l-PL" sz="2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1547664" cy="89165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46" y="4149080"/>
            <a:ext cx="1259091" cy="870347"/>
          </a:xfrm>
          <a:prstGeom prst="rect">
            <a:avLst/>
          </a:prstGeom>
        </p:spPr>
      </p:pic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16</a:t>
            </a:fld>
            <a:endParaRPr lang="pl-PL"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8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4752528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Wpłaty na Fundusz </a:t>
            </a:r>
            <a:r>
              <a:rPr lang="pl-PL" b="1" dirty="0">
                <a:solidFill>
                  <a:prstClr val="black"/>
                </a:solidFill>
                <a:cs typeface="Arial" panose="020B0604020202020204" pitchFamily="34" charset="0"/>
              </a:rPr>
              <a:t>Ochrony </a:t>
            </a:r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Rolnictwa</a:t>
            </a: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7992888" cy="3965228"/>
          </a:xfr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sz="2600" dirty="0" smtClean="0">
                <a:cs typeface="Arial" panose="020B0604020202020204" pitchFamily="34" charset="0"/>
              </a:rPr>
              <a:t>dokonywane są przez </a:t>
            </a:r>
            <a:r>
              <a:rPr lang="pl-PL" sz="2600" b="1" dirty="0" smtClean="0">
                <a:cs typeface="Arial" panose="020B0604020202020204" pitchFamily="34" charset="0"/>
              </a:rPr>
              <a:t>podmioty prowadzące skup, przechowywanie, obróbkę lub przetwórstwo produktów rolnych</a:t>
            </a:r>
            <a:r>
              <a:rPr lang="pl-PL" sz="2600" dirty="0" smtClean="0">
                <a:cs typeface="Arial" panose="020B0604020202020204" pitchFamily="34" charset="0"/>
              </a:rPr>
              <a:t>;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sz="2600" dirty="0" smtClean="0">
                <a:cs typeface="Arial" panose="020B0604020202020204" pitchFamily="34" charset="0"/>
              </a:rPr>
              <a:t>naliczane są kwartalnie, w wysokości </a:t>
            </a:r>
            <a:r>
              <a:rPr lang="pl-PL" sz="2600" b="1" u="sng" dirty="0" smtClean="0">
                <a:cs typeface="Arial" panose="020B0604020202020204" pitchFamily="34" charset="0"/>
              </a:rPr>
              <a:t>0,125%</a:t>
            </a:r>
            <a:r>
              <a:rPr lang="pl-PL" sz="2600" dirty="0" smtClean="0">
                <a:cs typeface="Arial" panose="020B0604020202020204" pitchFamily="34" charset="0"/>
              </a:rPr>
              <a:t> </a:t>
            </a:r>
            <a:r>
              <a:rPr lang="pl-PL" sz="2600" b="1" dirty="0" smtClean="0">
                <a:cs typeface="Arial" panose="020B0604020202020204" pitchFamily="34" charset="0"/>
              </a:rPr>
              <a:t>od wartości netto produktów rolnych</a:t>
            </a:r>
            <a:r>
              <a:rPr lang="pl-PL" sz="2600" dirty="0" smtClean="0">
                <a:cs typeface="Arial" panose="020B0604020202020204" pitchFamily="34" charset="0"/>
              </a:rPr>
              <a:t> (bez podatku od towarów i usług), określonych w załączniku I do Traktatu, nabytych od producentów rolnych</a:t>
            </a:r>
            <a:r>
              <a:rPr lang="pl-PL" sz="2600" dirty="0">
                <a:cs typeface="Arial" panose="020B0604020202020204" pitchFamily="34" charset="0"/>
              </a:rPr>
              <a:t>; </a:t>
            </a:r>
            <a:endParaRPr lang="pl-PL" sz="2600" dirty="0" smtClean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sz="2600" dirty="0">
                <a:cs typeface="Arial" panose="020B0604020202020204" pitchFamily="34" charset="0"/>
              </a:rPr>
              <a:t>dokonywane są do </a:t>
            </a:r>
            <a:r>
              <a:rPr lang="pl-PL" sz="2600" b="1" dirty="0">
                <a:cs typeface="Arial" panose="020B0604020202020204" pitchFamily="34" charset="0"/>
              </a:rPr>
              <a:t>ostatniego dnia roboczego </a:t>
            </a:r>
            <a:r>
              <a:rPr lang="pl-PL" sz="2600" dirty="0">
                <a:cs typeface="Arial" panose="020B0604020202020204" pitchFamily="34" charset="0"/>
              </a:rPr>
              <a:t>miesiąca następującego po zakończeniu danego </a:t>
            </a:r>
            <a:r>
              <a:rPr lang="pl-PL" sz="2600" dirty="0" smtClean="0">
                <a:cs typeface="Arial" panose="020B0604020202020204" pitchFamily="34" charset="0"/>
              </a:rPr>
              <a:t>kwartału.</a:t>
            </a:r>
            <a:endParaRPr lang="pl-PL" sz="2600" dirty="0"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pl-PL" sz="2600" dirty="0" smtClean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17</a:t>
            </a:fld>
            <a:endParaRPr lang="pl-PL" sz="1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4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112568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b="1" dirty="0" smtClean="0">
                <a:cs typeface="Arial" panose="020B0604020202020204" pitchFamily="34" charset="0"/>
              </a:rPr>
              <a:t>Wpłaty na </a:t>
            </a:r>
            <a:r>
              <a:rPr lang="pl-PL" b="1" dirty="0">
                <a:cs typeface="Arial" panose="020B0604020202020204" pitchFamily="34" charset="0"/>
              </a:rPr>
              <a:t>Fundusz Ochrony Rolnictwa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endParaRPr lang="pl-PL" sz="1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Jeżeli </a:t>
            </a: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wysokość kwoty należnej z tytułu naliczenia wpłat na Fundusz za dany kwartał nie przekracza </a:t>
            </a:r>
            <a:r>
              <a:rPr lang="pl-PL" sz="2800" b="1" dirty="0">
                <a:solidFill>
                  <a:prstClr val="black"/>
                </a:solidFill>
                <a:cs typeface="Arial" panose="020B0604020202020204" pitchFamily="34" charset="0"/>
              </a:rPr>
              <a:t>dwudziestokrotnie wysokości kosztów </a:t>
            </a: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upomnienia w </a:t>
            </a: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postępowaniu egzekucyjnym w </a:t>
            </a: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administracji, należność tę zalicza </a:t>
            </a:r>
            <a:r>
              <a:rPr lang="pl-PL" sz="2800" dirty="0">
                <a:solidFill>
                  <a:prstClr val="black"/>
                </a:solidFill>
                <a:cs typeface="Arial" panose="020B0604020202020204" pitchFamily="34" charset="0"/>
              </a:rPr>
              <a:t>się na poczet wpłat na Fundusz </a:t>
            </a:r>
            <a:r>
              <a:rPr lang="pl-PL" sz="2800" b="1" dirty="0">
                <a:solidFill>
                  <a:prstClr val="black"/>
                </a:solidFill>
                <a:cs typeface="Arial" panose="020B0604020202020204" pitchFamily="34" charset="0"/>
              </a:rPr>
              <a:t>za kolejny </a:t>
            </a:r>
            <a:r>
              <a:rPr lang="pl-PL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kwartał</a:t>
            </a: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pl-PL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pl-PL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Pierwsze wpłaty </a:t>
            </a:r>
            <a:r>
              <a:rPr lang="pl-PL" sz="2800" b="1" dirty="0">
                <a:solidFill>
                  <a:prstClr val="black"/>
                </a:solidFill>
                <a:cs typeface="Arial" panose="020B0604020202020204" pitchFamily="34" charset="0"/>
              </a:rPr>
              <a:t>– kwiecień </a:t>
            </a:r>
            <a:r>
              <a:rPr lang="pl-PL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2024 </a:t>
            </a:r>
            <a:r>
              <a:rPr lang="pl-PL" sz="2800" b="1" dirty="0">
                <a:solidFill>
                  <a:prstClr val="black"/>
                </a:solidFill>
                <a:cs typeface="Arial" panose="020B0604020202020204" pitchFamily="34" charset="0"/>
              </a:rPr>
              <a:t>r.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pl-PL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pl-PL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pl-PL" sz="28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pl-PL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pl-PL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18</a:t>
            </a:fld>
            <a:endParaRPr lang="pl-PL" sz="1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60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56914"/>
            <a:ext cx="4951175" cy="13607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Wykaz producentów rolnych</a:t>
            </a:r>
            <a:r>
              <a:rPr lang="pl-PL" sz="2600" b="1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pl-PL" sz="2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którym </a:t>
            </a:r>
            <a:r>
              <a:rPr lang="pl-PL" sz="2600" b="1" dirty="0">
                <a:solidFill>
                  <a:prstClr val="black"/>
                </a:solidFill>
                <a:cs typeface="Arial" panose="020B0604020202020204" pitchFamily="34" charset="0"/>
              </a:rPr>
              <a:t>nie zapłacono za zbyte </a:t>
            </a:r>
            <a:r>
              <a:rPr lang="pl-PL" sz="2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produkty rolne</a:t>
            </a: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Autofit/>
          </a:bodyPr>
          <a:lstStyle/>
          <a:p>
            <a:pPr lvl="0" algn="just"/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0" indent="0">
              <a:buNone/>
            </a:pPr>
            <a:endParaRPr lang="pl-PL" sz="2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615324" y="2077281"/>
            <a:ext cx="7841343" cy="32403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200" dirty="0" smtClean="0">
              <a:solidFill>
                <a:prstClr val="black"/>
              </a:solidFill>
              <a:latin typeface="Tw Cen MT" panose="020B0602020104020603" pitchFamily="34" charset="-18"/>
              <a:cs typeface="Arial" panose="020B0604020202020204" pitchFamily="34" charset="0"/>
            </a:endParaRPr>
          </a:p>
          <a:p>
            <a:pPr algn="ctr"/>
            <a:r>
              <a:rPr lang="pl-PL" sz="2200" dirty="0" smtClean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Podmiot </a:t>
            </a:r>
            <a:r>
              <a:rPr lang="pl-PL" sz="2200" dirty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skupujący, który stał się niewypłacalny, syndyk albo inna osoba sprawująca zarząd nad majątkiem tego podmiotu, zobowiązani są do przekazania Dyrektorowi Generalnemu Krajowego Ośrodka Wsparcia Rolnictwa, w wersji elektronicznej, </a:t>
            </a:r>
            <a:r>
              <a:rPr lang="pl-PL" sz="2200" b="1" dirty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wykazu producentów rolnych</a:t>
            </a:r>
            <a:r>
              <a:rPr lang="pl-PL" sz="2200" dirty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, którzy nie otrzymali zapłaty za zbyte temu podmiotowi </a:t>
            </a:r>
            <a:r>
              <a:rPr lang="pl-PL" sz="2200" dirty="0" smtClean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produkty rolne w terminie </a:t>
            </a:r>
            <a:r>
              <a:rPr lang="pl-PL" sz="2200" b="1" dirty="0" smtClean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2 miesięcy od daty jego niewypłacalności</a:t>
            </a:r>
            <a:r>
              <a:rPr lang="pl-PL" sz="2200" dirty="0" smtClean="0">
                <a:solidFill>
                  <a:prstClr val="black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.</a:t>
            </a:r>
            <a:endParaRPr lang="pl-PL" sz="2200" b="1" u="sng" dirty="0">
              <a:solidFill>
                <a:prstClr val="black"/>
              </a:solidFill>
              <a:latin typeface="Tw Cen MT" panose="020B0602020104020603" pitchFamily="34" charset="-18"/>
              <a:cs typeface="Arial" panose="020B0604020202020204" pitchFamily="34" charset="0"/>
            </a:endParaRPr>
          </a:p>
          <a:p>
            <a:pPr algn="ctr"/>
            <a:endParaRPr lang="pl-PL" sz="2200" dirty="0">
              <a:solidFill>
                <a:schemeClr val="tx1"/>
              </a:solidFill>
              <a:latin typeface="Tw Cen MT" panose="020B0602020104020603" pitchFamily="34" charset="-18"/>
            </a:endParaRPr>
          </a:p>
        </p:txBody>
      </p:sp>
      <p:sp>
        <p:nvSpPr>
          <p:cNvPr id="8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19</a:t>
            </a:fld>
            <a:endParaRPr lang="pl-PL" sz="16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121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930887" y="6525344"/>
            <a:ext cx="2133600" cy="332656"/>
          </a:xfrm>
        </p:spPr>
        <p:txBody>
          <a:bodyPr/>
          <a:lstStyle/>
          <a:p>
            <a:pPr algn="r"/>
            <a:fld id="{920C7187-FB7E-408C-9C47-843C5B21F0AD}" type="slidenum">
              <a:rPr lang="pl-PL" sz="1600" smtClean="0"/>
              <a:pPr algn="r"/>
              <a:t>2</a:t>
            </a:fld>
            <a:endParaRPr lang="pl-PL" sz="160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6" y="0"/>
            <a:ext cx="9347535" cy="6915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-23468" y="2708920"/>
            <a:ext cx="9167467" cy="155679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Tw Cen MT" panose="020B0602020104020603" pitchFamily="34" charset="-18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4000" b="1" dirty="0"/>
              <a:t>Fundusz Ochrony </a:t>
            </a:r>
            <a:r>
              <a:rPr lang="pl-PL" sz="4000" b="1" dirty="0" smtClean="0"/>
              <a:t>Rolnictwa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5336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04056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Wykaz producentów rolnych</a:t>
            </a:r>
            <a:r>
              <a:rPr lang="pl-PL" sz="2800" b="1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pl-PL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którym </a:t>
            </a:r>
            <a:r>
              <a:rPr lang="pl-PL" sz="2800" b="1" dirty="0">
                <a:solidFill>
                  <a:prstClr val="black"/>
                </a:solidFill>
                <a:cs typeface="Arial" panose="020B0604020202020204" pitchFamily="34" charset="0"/>
              </a:rPr>
              <a:t>nie zapłacono za zbyte </a:t>
            </a:r>
            <a:r>
              <a:rPr lang="pl-PL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produkty rolne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Autofit/>
          </a:bodyPr>
          <a:lstStyle/>
          <a:p>
            <a:pPr lvl="0" algn="just"/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615324" y="2132856"/>
            <a:ext cx="7841343" cy="28083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dirty="0"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Podmiot skupujący, syndyk albo inna osoba sprawująca zarząd nad majątkiem tego podmiotu zobowiązani są do </a:t>
            </a:r>
            <a:r>
              <a:rPr lang="pl-PL" sz="2600" b="1" dirty="0"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poinformowania producentów rolnych ujętych </a:t>
            </a:r>
            <a:r>
              <a:rPr lang="pl-PL" sz="2600" b="1" dirty="0" smtClean="0"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/>
            </a:r>
            <a:br>
              <a:rPr lang="pl-PL" sz="2600" b="1" dirty="0" smtClean="0"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rPr>
            </a:br>
            <a:r>
              <a:rPr lang="pl-PL" sz="2600" b="1" dirty="0" smtClean="0"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w </a:t>
            </a:r>
            <a:r>
              <a:rPr lang="pl-PL" sz="2600" b="1" dirty="0"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wykazach</a:t>
            </a:r>
            <a:r>
              <a:rPr lang="pl-PL" sz="2600" dirty="0"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, o przekazaniu tych wykazów Dyrektorowi Generalnemu KOWR, w terminie miesiąca od dnia ich przekazania.</a:t>
            </a:r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20</a:t>
            </a:fld>
            <a:endParaRPr lang="pl-PL"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20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4824536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Działania realizowane</a:t>
            </a:r>
            <a:b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przez KOWR</a:t>
            </a:r>
            <a:endParaRPr lang="pl-PL" dirty="0">
              <a:cs typeface="Arial" panose="020B060402020202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79512" y="1624013"/>
            <a:ext cx="8738331" cy="4374174"/>
            <a:chOff x="461491" y="1624013"/>
            <a:chExt cx="8221017" cy="4374174"/>
          </a:xfrm>
        </p:grpSpPr>
        <p:sp>
          <p:nvSpPr>
            <p:cNvPr id="7" name="Prostokąt 6"/>
            <p:cNvSpPr/>
            <p:nvPr/>
          </p:nvSpPr>
          <p:spPr>
            <a:xfrm>
              <a:off x="461491" y="2471554"/>
              <a:ext cx="4010252" cy="471794"/>
            </a:xfrm>
            <a:prstGeom prst="rect">
              <a:avLst/>
            </a:prstGeom>
            <a:solidFill>
              <a:srgbClr val="0099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olny kształt 8"/>
            <p:cNvSpPr/>
            <p:nvPr/>
          </p:nvSpPr>
          <p:spPr>
            <a:xfrm>
              <a:off x="461491" y="1624013"/>
              <a:ext cx="4010252" cy="847541"/>
            </a:xfrm>
            <a:custGeom>
              <a:avLst/>
              <a:gdLst>
                <a:gd name="connsiteX0" fmla="*/ 0 w 4010252"/>
                <a:gd name="connsiteY0" fmla="*/ 0 h 847541"/>
                <a:gd name="connsiteX1" fmla="*/ 4010252 w 4010252"/>
                <a:gd name="connsiteY1" fmla="*/ 0 h 847541"/>
                <a:gd name="connsiteX2" fmla="*/ 4010252 w 4010252"/>
                <a:gd name="connsiteY2" fmla="*/ 847541 h 847541"/>
                <a:gd name="connsiteX3" fmla="*/ 0 w 4010252"/>
                <a:gd name="connsiteY3" fmla="*/ 847541 h 847541"/>
                <a:gd name="connsiteX4" fmla="*/ 0 w 4010252"/>
                <a:gd name="connsiteY4" fmla="*/ 0 h 84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0252" h="847541">
                  <a:moveTo>
                    <a:pt x="0" y="0"/>
                  </a:moveTo>
                  <a:lnTo>
                    <a:pt x="4010252" y="0"/>
                  </a:lnTo>
                  <a:lnTo>
                    <a:pt x="4010252" y="847541"/>
                  </a:lnTo>
                  <a:lnTo>
                    <a:pt x="0" y="8475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53340" rIns="8001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200" b="1" kern="1200" dirty="0" smtClean="0">
                  <a:latin typeface="Tw Cen MT" panose="020B0602020104020603" pitchFamily="34" charset="-18"/>
                </a:rPr>
                <a:t>OT KOWR</a:t>
              </a:r>
              <a:endParaRPr lang="pl-PL" sz="3200" b="1" kern="1200" dirty="0">
                <a:latin typeface="Tw Cen MT" panose="020B0602020104020603" pitchFamily="34" charset="-18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461491" y="3335462"/>
              <a:ext cx="294600" cy="294600"/>
            </a:xfrm>
            <a:prstGeom prst="rect">
              <a:avLst/>
            </a:prstGeom>
            <a:solidFill>
              <a:srgbClr val="51AF3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Dowolny kształt 10"/>
            <p:cNvSpPr/>
            <p:nvPr/>
          </p:nvSpPr>
          <p:spPr>
            <a:xfrm>
              <a:off x="742208" y="3139405"/>
              <a:ext cx="3729534" cy="686714"/>
            </a:xfrm>
            <a:custGeom>
              <a:avLst/>
              <a:gdLst>
                <a:gd name="connsiteX0" fmla="*/ 0 w 3729534"/>
                <a:gd name="connsiteY0" fmla="*/ 0 h 686714"/>
                <a:gd name="connsiteX1" fmla="*/ 3729534 w 3729534"/>
                <a:gd name="connsiteY1" fmla="*/ 0 h 686714"/>
                <a:gd name="connsiteX2" fmla="*/ 3729534 w 3729534"/>
                <a:gd name="connsiteY2" fmla="*/ 686714 h 686714"/>
                <a:gd name="connsiteX3" fmla="*/ 0 w 3729534"/>
                <a:gd name="connsiteY3" fmla="*/ 686714 h 686714"/>
                <a:gd name="connsiteX4" fmla="*/ 0 w 3729534"/>
                <a:gd name="connsiteY4" fmla="*/ 0 h 6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9534" h="686714">
                  <a:moveTo>
                    <a:pt x="0" y="0"/>
                  </a:moveTo>
                  <a:lnTo>
                    <a:pt x="3729534" y="0"/>
                  </a:lnTo>
                  <a:lnTo>
                    <a:pt x="3729534" y="686714"/>
                  </a:lnTo>
                  <a:lnTo>
                    <a:pt x="0" y="68671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latin typeface="Tw Cen MT" panose="020B0602020104020603" pitchFamily="34" charset="-18"/>
                </a:rPr>
                <a:t>obsługa deklaracji/wpłat </a:t>
              </a:r>
              <a:endParaRPr lang="pl-PL" sz="2000" b="1" kern="1200" dirty="0">
                <a:latin typeface="Tw Cen MT" panose="020B0602020104020603" pitchFamily="34" charset="-18"/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461491" y="4022176"/>
              <a:ext cx="294600" cy="294600"/>
            </a:xfrm>
            <a:prstGeom prst="rect">
              <a:avLst/>
            </a:prstGeom>
            <a:solidFill>
              <a:srgbClr val="51AF3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owolny kształt 12"/>
            <p:cNvSpPr/>
            <p:nvPr/>
          </p:nvSpPr>
          <p:spPr>
            <a:xfrm>
              <a:off x="742208" y="3826119"/>
              <a:ext cx="3729534" cy="686714"/>
            </a:xfrm>
            <a:custGeom>
              <a:avLst/>
              <a:gdLst>
                <a:gd name="connsiteX0" fmla="*/ 0 w 3729534"/>
                <a:gd name="connsiteY0" fmla="*/ 0 h 686714"/>
                <a:gd name="connsiteX1" fmla="*/ 3729534 w 3729534"/>
                <a:gd name="connsiteY1" fmla="*/ 0 h 686714"/>
                <a:gd name="connsiteX2" fmla="*/ 3729534 w 3729534"/>
                <a:gd name="connsiteY2" fmla="*/ 686714 h 686714"/>
                <a:gd name="connsiteX3" fmla="*/ 0 w 3729534"/>
                <a:gd name="connsiteY3" fmla="*/ 686714 h 686714"/>
                <a:gd name="connsiteX4" fmla="*/ 0 w 3729534"/>
                <a:gd name="connsiteY4" fmla="*/ 0 h 6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9534" h="686714">
                  <a:moveTo>
                    <a:pt x="0" y="0"/>
                  </a:moveTo>
                  <a:lnTo>
                    <a:pt x="3729534" y="0"/>
                  </a:lnTo>
                  <a:lnTo>
                    <a:pt x="3729534" y="686714"/>
                  </a:lnTo>
                  <a:lnTo>
                    <a:pt x="0" y="68671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latin typeface="Tw Cen MT" panose="020B0602020104020603" pitchFamily="34" charset="-18"/>
                </a:rPr>
                <a:t>obsługa wniosków o przyznanie rekompensat</a:t>
              </a:r>
              <a:endParaRPr lang="pl-PL" sz="2000" b="1" kern="1200" dirty="0">
                <a:latin typeface="Tw Cen MT" panose="020B0602020104020603" pitchFamily="34" charset="-18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61491" y="4708890"/>
              <a:ext cx="294600" cy="294600"/>
            </a:xfrm>
            <a:prstGeom prst="rect">
              <a:avLst/>
            </a:prstGeom>
            <a:solidFill>
              <a:srgbClr val="51AF3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olny kształt 14"/>
            <p:cNvSpPr/>
            <p:nvPr/>
          </p:nvSpPr>
          <p:spPr>
            <a:xfrm>
              <a:off x="742208" y="4512832"/>
              <a:ext cx="3729534" cy="1292431"/>
            </a:xfrm>
            <a:custGeom>
              <a:avLst/>
              <a:gdLst>
                <a:gd name="connsiteX0" fmla="*/ 0 w 3729534"/>
                <a:gd name="connsiteY0" fmla="*/ 0 h 686714"/>
                <a:gd name="connsiteX1" fmla="*/ 3729534 w 3729534"/>
                <a:gd name="connsiteY1" fmla="*/ 0 h 686714"/>
                <a:gd name="connsiteX2" fmla="*/ 3729534 w 3729534"/>
                <a:gd name="connsiteY2" fmla="*/ 686714 h 686714"/>
                <a:gd name="connsiteX3" fmla="*/ 0 w 3729534"/>
                <a:gd name="connsiteY3" fmla="*/ 686714 h 686714"/>
                <a:gd name="connsiteX4" fmla="*/ 0 w 3729534"/>
                <a:gd name="connsiteY4" fmla="*/ 0 h 6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9534" h="686714">
                  <a:moveTo>
                    <a:pt x="0" y="0"/>
                  </a:moveTo>
                  <a:lnTo>
                    <a:pt x="3729534" y="0"/>
                  </a:lnTo>
                  <a:lnTo>
                    <a:pt x="3729534" y="686714"/>
                  </a:lnTo>
                  <a:lnTo>
                    <a:pt x="0" y="68671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latin typeface="Tw Cen MT" panose="020B0602020104020603" pitchFamily="34" charset="-18"/>
                </a:rPr>
                <a:t>p</a:t>
              </a:r>
              <a:r>
                <a:rPr lang="pl-PL" sz="2000" b="1" kern="1200" dirty="0" smtClean="0">
                  <a:latin typeface="Tw Cen MT" panose="020B0602020104020603" pitchFamily="34" charset="-18"/>
                </a:rPr>
                <a:t>rowadzenie postępowań związanych z nienależnie lub nadmiernie pobranymi rekompensatami</a:t>
              </a:r>
              <a:endParaRPr lang="pl-PL" sz="2000" b="1" kern="1200" dirty="0">
                <a:latin typeface="Tw Cen MT" panose="020B0602020104020603" pitchFamily="34" charset="-18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4672256" y="2471554"/>
              <a:ext cx="4010252" cy="471794"/>
            </a:xfrm>
            <a:prstGeom prst="rect">
              <a:avLst/>
            </a:prstGeom>
            <a:solidFill>
              <a:srgbClr val="0099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Dowolny kształt 17"/>
            <p:cNvSpPr/>
            <p:nvPr/>
          </p:nvSpPr>
          <p:spPr>
            <a:xfrm>
              <a:off x="4672256" y="1624013"/>
              <a:ext cx="4010252" cy="847541"/>
            </a:xfrm>
            <a:custGeom>
              <a:avLst/>
              <a:gdLst>
                <a:gd name="connsiteX0" fmla="*/ 0 w 4010252"/>
                <a:gd name="connsiteY0" fmla="*/ 0 h 847541"/>
                <a:gd name="connsiteX1" fmla="*/ 4010252 w 4010252"/>
                <a:gd name="connsiteY1" fmla="*/ 0 h 847541"/>
                <a:gd name="connsiteX2" fmla="*/ 4010252 w 4010252"/>
                <a:gd name="connsiteY2" fmla="*/ 847541 h 847541"/>
                <a:gd name="connsiteX3" fmla="*/ 0 w 4010252"/>
                <a:gd name="connsiteY3" fmla="*/ 847541 h 847541"/>
                <a:gd name="connsiteX4" fmla="*/ 0 w 4010252"/>
                <a:gd name="connsiteY4" fmla="*/ 0 h 84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0252" h="847541">
                  <a:moveTo>
                    <a:pt x="0" y="0"/>
                  </a:moveTo>
                  <a:lnTo>
                    <a:pt x="4010252" y="0"/>
                  </a:lnTo>
                  <a:lnTo>
                    <a:pt x="4010252" y="847541"/>
                  </a:lnTo>
                  <a:lnTo>
                    <a:pt x="0" y="8475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53340" rIns="8001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200" b="1" kern="1200" dirty="0" smtClean="0">
                  <a:latin typeface="Tw Cen MT" panose="020B0602020104020603" pitchFamily="34" charset="-18"/>
                </a:rPr>
                <a:t>CENTRALA KOWR</a:t>
              </a:r>
              <a:endParaRPr lang="pl-PL" sz="3200" b="1" kern="1200" dirty="0">
                <a:latin typeface="Tw Cen MT" panose="020B0602020104020603" pitchFamily="34" charset="-18"/>
              </a:endParaRP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4672256" y="3335462"/>
              <a:ext cx="294600" cy="294600"/>
            </a:xfrm>
            <a:prstGeom prst="rect">
              <a:avLst/>
            </a:prstGeom>
            <a:solidFill>
              <a:srgbClr val="51AF3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Dowolny kształt 19"/>
            <p:cNvSpPr/>
            <p:nvPr/>
          </p:nvSpPr>
          <p:spPr>
            <a:xfrm>
              <a:off x="4952973" y="3139405"/>
              <a:ext cx="3729534" cy="686714"/>
            </a:xfrm>
            <a:custGeom>
              <a:avLst/>
              <a:gdLst>
                <a:gd name="connsiteX0" fmla="*/ 0 w 3729534"/>
                <a:gd name="connsiteY0" fmla="*/ 0 h 686714"/>
                <a:gd name="connsiteX1" fmla="*/ 3729534 w 3729534"/>
                <a:gd name="connsiteY1" fmla="*/ 0 h 686714"/>
                <a:gd name="connsiteX2" fmla="*/ 3729534 w 3729534"/>
                <a:gd name="connsiteY2" fmla="*/ 686714 h 686714"/>
                <a:gd name="connsiteX3" fmla="*/ 0 w 3729534"/>
                <a:gd name="connsiteY3" fmla="*/ 686714 h 686714"/>
                <a:gd name="connsiteX4" fmla="*/ 0 w 3729534"/>
                <a:gd name="connsiteY4" fmla="*/ 0 h 6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9534" h="686714">
                  <a:moveTo>
                    <a:pt x="0" y="0"/>
                  </a:moveTo>
                  <a:lnTo>
                    <a:pt x="3729534" y="0"/>
                  </a:lnTo>
                  <a:lnTo>
                    <a:pt x="3729534" y="686714"/>
                  </a:lnTo>
                  <a:lnTo>
                    <a:pt x="0" y="68671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latin typeface="Tw Cen MT" panose="020B0602020104020603" pitchFamily="34" charset="-18"/>
                </a:rPr>
                <a:t>organ II instancji</a:t>
              </a:r>
              <a:endParaRPr lang="pl-PL" sz="2000" b="1" kern="1200" dirty="0">
                <a:latin typeface="Tw Cen MT" panose="020B0602020104020603" pitchFamily="34" charset="-18"/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4672256" y="4022176"/>
              <a:ext cx="294600" cy="294600"/>
            </a:xfrm>
            <a:prstGeom prst="rect">
              <a:avLst/>
            </a:prstGeom>
            <a:solidFill>
              <a:srgbClr val="51AF3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owolny kształt 21"/>
            <p:cNvSpPr/>
            <p:nvPr/>
          </p:nvSpPr>
          <p:spPr>
            <a:xfrm>
              <a:off x="4952973" y="3826119"/>
              <a:ext cx="3729534" cy="798640"/>
            </a:xfrm>
            <a:custGeom>
              <a:avLst/>
              <a:gdLst>
                <a:gd name="connsiteX0" fmla="*/ 0 w 3729534"/>
                <a:gd name="connsiteY0" fmla="*/ 0 h 686714"/>
                <a:gd name="connsiteX1" fmla="*/ 3729534 w 3729534"/>
                <a:gd name="connsiteY1" fmla="*/ 0 h 686714"/>
                <a:gd name="connsiteX2" fmla="*/ 3729534 w 3729534"/>
                <a:gd name="connsiteY2" fmla="*/ 686714 h 686714"/>
                <a:gd name="connsiteX3" fmla="*/ 0 w 3729534"/>
                <a:gd name="connsiteY3" fmla="*/ 686714 h 686714"/>
                <a:gd name="connsiteX4" fmla="*/ 0 w 3729534"/>
                <a:gd name="connsiteY4" fmla="*/ 0 h 6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9534" h="686714">
                  <a:moveTo>
                    <a:pt x="0" y="0"/>
                  </a:moveTo>
                  <a:lnTo>
                    <a:pt x="3729534" y="0"/>
                  </a:lnTo>
                  <a:lnTo>
                    <a:pt x="3729534" y="686714"/>
                  </a:lnTo>
                  <a:lnTo>
                    <a:pt x="0" y="68671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dirty="0">
                  <a:latin typeface="Tw Cen MT" panose="020B0602020104020603" pitchFamily="34" charset="-18"/>
                </a:rPr>
                <a:t>p</a:t>
              </a:r>
              <a:r>
                <a:rPr lang="pl-PL" b="1" kern="1200" dirty="0" smtClean="0">
                  <a:latin typeface="Tw Cen MT" panose="020B0602020104020603" pitchFamily="34" charset="-18"/>
                </a:rPr>
                <a:t>rzedstawienie ministrowi właściwemu do spraw rynków rolnych zestawienia o przyznaniu rekompensaty</a:t>
              </a:r>
              <a:endParaRPr lang="pl-PL" b="1" kern="1200" dirty="0">
                <a:latin typeface="Tw Cen MT" panose="020B0602020104020603" pitchFamily="34" charset="-18"/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4672256" y="4708890"/>
              <a:ext cx="294600" cy="294600"/>
            </a:xfrm>
            <a:prstGeom prst="rect">
              <a:avLst/>
            </a:prstGeom>
            <a:solidFill>
              <a:srgbClr val="51AF3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Dowolny kształt 23"/>
            <p:cNvSpPr/>
            <p:nvPr/>
          </p:nvSpPr>
          <p:spPr>
            <a:xfrm>
              <a:off x="4952972" y="4615721"/>
              <a:ext cx="3729535" cy="914926"/>
            </a:xfrm>
            <a:custGeom>
              <a:avLst/>
              <a:gdLst>
                <a:gd name="connsiteX0" fmla="*/ 0 w 3729534"/>
                <a:gd name="connsiteY0" fmla="*/ 0 h 686714"/>
                <a:gd name="connsiteX1" fmla="*/ 3729534 w 3729534"/>
                <a:gd name="connsiteY1" fmla="*/ 0 h 686714"/>
                <a:gd name="connsiteX2" fmla="*/ 3729534 w 3729534"/>
                <a:gd name="connsiteY2" fmla="*/ 686714 h 686714"/>
                <a:gd name="connsiteX3" fmla="*/ 0 w 3729534"/>
                <a:gd name="connsiteY3" fmla="*/ 686714 h 686714"/>
                <a:gd name="connsiteX4" fmla="*/ 0 w 3729534"/>
                <a:gd name="connsiteY4" fmla="*/ 0 h 6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9534" h="686714">
                  <a:moveTo>
                    <a:pt x="0" y="0"/>
                  </a:moveTo>
                  <a:lnTo>
                    <a:pt x="3729534" y="0"/>
                  </a:lnTo>
                  <a:lnTo>
                    <a:pt x="3729534" y="686714"/>
                  </a:lnTo>
                  <a:lnTo>
                    <a:pt x="0" y="68671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kern="1200" dirty="0" smtClean="0">
                  <a:latin typeface="Tw Cen MT" panose="020B0602020104020603" pitchFamily="34" charset="-18"/>
                </a:rPr>
                <a:t>Wykazy producentów rolnych zawierające wierzytelności z tytułu zbycia produktów rolnych</a:t>
              </a:r>
              <a:endParaRPr lang="pl-PL" b="1" kern="1200" dirty="0">
                <a:latin typeface="Tw Cen MT" panose="020B0602020104020603" pitchFamily="34" charset="-18"/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4672256" y="5561155"/>
              <a:ext cx="294600" cy="294600"/>
            </a:xfrm>
            <a:prstGeom prst="rect">
              <a:avLst/>
            </a:prstGeom>
            <a:solidFill>
              <a:srgbClr val="51AF3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chilly" dir="t"/>
            </a:scene3d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Dowolny kształt 25"/>
            <p:cNvSpPr/>
            <p:nvPr/>
          </p:nvSpPr>
          <p:spPr>
            <a:xfrm>
              <a:off x="4952973" y="5530646"/>
              <a:ext cx="3729534" cy="467541"/>
            </a:xfrm>
            <a:custGeom>
              <a:avLst/>
              <a:gdLst>
                <a:gd name="connsiteX0" fmla="*/ 0 w 3729534"/>
                <a:gd name="connsiteY0" fmla="*/ 0 h 686714"/>
                <a:gd name="connsiteX1" fmla="*/ 3729534 w 3729534"/>
                <a:gd name="connsiteY1" fmla="*/ 0 h 686714"/>
                <a:gd name="connsiteX2" fmla="*/ 3729534 w 3729534"/>
                <a:gd name="connsiteY2" fmla="*/ 686714 h 686714"/>
                <a:gd name="connsiteX3" fmla="*/ 0 w 3729534"/>
                <a:gd name="connsiteY3" fmla="*/ 686714 h 686714"/>
                <a:gd name="connsiteX4" fmla="*/ 0 w 3729534"/>
                <a:gd name="connsiteY4" fmla="*/ 0 h 6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9534" h="686714">
                  <a:moveTo>
                    <a:pt x="0" y="0"/>
                  </a:moveTo>
                  <a:lnTo>
                    <a:pt x="3729534" y="0"/>
                  </a:lnTo>
                  <a:lnTo>
                    <a:pt x="3729534" y="686714"/>
                  </a:lnTo>
                  <a:lnTo>
                    <a:pt x="0" y="68671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200" kern="1200"/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27" name="Grupa 26"/>
          <p:cNvGrpSpPr/>
          <p:nvPr/>
        </p:nvGrpSpPr>
        <p:grpSpPr>
          <a:xfrm>
            <a:off x="4966856" y="5302436"/>
            <a:ext cx="3493575" cy="862868"/>
            <a:chOff x="4495773" y="2202106"/>
            <a:chExt cx="3729534" cy="686715"/>
          </a:xfrm>
        </p:grpSpPr>
        <p:sp>
          <p:nvSpPr>
            <p:cNvPr id="28" name="Prostokąt 27"/>
            <p:cNvSpPr/>
            <p:nvPr/>
          </p:nvSpPr>
          <p:spPr>
            <a:xfrm>
              <a:off x="4495773" y="2202106"/>
              <a:ext cx="3729534" cy="6867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pole tekstowe 28"/>
            <p:cNvSpPr txBox="1"/>
            <p:nvPr/>
          </p:nvSpPr>
          <p:spPr>
            <a:xfrm>
              <a:off x="4495773" y="2202106"/>
              <a:ext cx="3729534" cy="686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latin typeface="Tw Cen MT" panose="020B0602020104020603" pitchFamily="34" charset="-18"/>
                </a:rPr>
                <a:t>n</a:t>
              </a:r>
              <a:r>
                <a:rPr lang="pl-PL" sz="2000" b="1" dirty="0" smtClean="0">
                  <a:latin typeface="Tw Cen MT" panose="020B0602020104020603" pitchFamily="34" charset="-18"/>
                </a:rPr>
                <a:t>akładanie kar</a:t>
              </a:r>
              <a:endParaRPr lang="pl-PL" sz="2000" b="1" kern="1200" dirty="0">
                <a:latin typeface="Tw Cen MT" panose="020B0602020104020603" pitchFamily="34" charset="-18"/>
              </a:endParaRPr>
            </a:p>
          </p:txBody>
        </p:sp>
      </p:grpSp>
      <p:sp>
        <p:nvSpPr>
          <p:cNvPr id="30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21</a:t>
            </a:fld>
            <a:endParaRPr lang="pl-PL" sz="1600" dirty="0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77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51720" y="3717032"/>
            <a:ext cx="4968552" cy="195745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DZIĘKUJĘ ZA UWAGĘ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pl-PL" sz="2200" b="1" dirty="0" smtClean="0">
                <a:solidFill>
                  <a:prstClr val="black"/>
                </a:solidFill>
                <a:latin typeface="Tw Cen MT" panose="020B0602020104020603" pitchFamily="34" charset="-18"/>
              </a:rPr>
              <a:t>Paweł Poleski – p.o. z-ca Dyrektora</a:t>
            </a:r>
            <a:endParaRPr lang="pl-PL" sz="2200" b="1" dirty="0">
              <a:solidFill>
                <a:prstClr val="black"/>
              </a:solidFill>
              <a:latin typeface="Tw Cen MT" panose="020B0602020104020603" pitchFamily="34" charset="-1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pl-PL" sz="2200" b="1" dirty="0" smtClean="0">
                <a:solidFill>
                  <a:prstClr val="black"/>
                </a:solidFill>
                <a:latin typeface="Tw Cen MT" panose="020B0602020104020603" pitchFamily="34" charset="-18"/>
                <a:hlinkClick r:id="rId2"/>
              </a:rPr>
              <a:t>kontakt@kowr.gov.pl</a:t>
            </a:r>
            <a:endParaRPr lang="pl-PL" sz="2200" b="1" dirty="0" smtClean="0">
              <a:solidFill>
                <a:prstClr val="black"/>
              </a:solidFill>
              <a:latin typeface="Tw Cen MT" panose="020B0602020104020603" pitchFamily="34" charset="-1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pl-PL" sz="2200" b="1" dirty="0" smtClean="0">
                <a:solidFill>
                  <a:prstClr val="black"/>
                </a:solidFill>
                <a:latin typeface="Tw Cen MT" panose="020B0602020104020603" pitchFamily="34" charset="-18"/>
              </a:rPr>
              <a:t>www.gov.pl/web/kowr</a:t>
            </a:r>
            <a:endParaRPr lang="pl-PL" sz="2200" b="1" dirty="0">
              <a:solidFill>
                <a:prstClr val="black"/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795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095191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Cel ustawy</a:t>
            </a:r>
            <a:br>
              <a:rPr lang="pl-PL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o </a:t>
            </a:r>
            <a:r>
              <a:rPr lang="pl-PL" sz="2800" b="1" dirty="0">
                <a:solidFill>
                  <a:prstClr val="black"/>
                </a:solidFill>
                <a:cs typeface="Arial" panose="020B0604020202020204" pitchFamily="34" charset="0"/>
              </a:rPr>
              <a:t>Funduszu Ochrony Rolnictwa </a:t>
            </a:r>
            <a:endParaRPr lang="pl-PL" sz="2800" dirty="0"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56993"/>
            <a:ext cx="8363272" cy="2160240"/>
          </a:xfr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dirty="0" smtClean="0">
                <a:cs typeface="Arial" panose="020B0604020202020204" pitchFamily="34" charset="0"/>
              </a:rPr>
              <a:t>Celem ustawy jest </a:t>
            </a:r>
            <a:r>
              <a:rPr lang="pl-PL" sz="2600" b="1" dirty="0" smtClean="0">
                <a:cs typeface="Arial" panose="020B0604020202020204" pitchFamily="34" charset="0"/>
              </a:rPr>
              <a:t>stworzenie możliwości prawnych gwarantujących producentom rolnym uzyskanie rekompensaty z tytułu utraty przychodów z prowadzonej przez nich działalności rolniczej</a:t>
            </a:r>
            <a:r>
              <a:rPr lang="pl-PL" sz="2600" dirty="0" smtClean="0">
                <a:cs typeface="Arial" panose="020B0604020202020204" pitchFamily="34" charset="0"/>
              </a:rPr>
              <a:t>, w przypadku </a:t>
            </a:r>
            <a:r>
              <a:rPr lang="pl-PL" sz="2600" b="1" dirty="0" smtClean="0">
                <a:cs typeface="Arial" panose="020B0604020202020204" pitchFamily="34" charset="0"/>
              </a:rPr>
              <a:t>upadłości nabywców produktów rolnych.</a:t>
            </a:r>
          </a:p>
          <a:p>
            <a:pPr marL="0" indent="0" algn="ctr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Zwój poziomy 4"/>
          <p:cNvSpPr/>
          <p:nvPr/>
        </p:nvSpPr>
        <p:spPr>
          <a:xfrm>
            <a:off x="863588" y="1577638"/>
            <a:ext cx="7416824" cy="1363290"/>
          </a:xfrm>
          <a:prstGeom prst="horizontalScroll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 smtClean="0">
              <a:latin typeface="Tw Cen MT" panose="020B0602020104020603" pitchFamily="34" charset="-18"/>
              <a:cs typeface="Arial" panose="020B0604020202020204" pitchFamily="34" charset="0"/>
            </a:endParaRPr>
          </a:p>
          <a:p>
            <a:pPr algn="ctr"/>
            <a:r>
              <a:rPr lang="pl-PL" sz="2400" b="1" dirty="0" smtClean="0">
                <a:latin typeface="Tw Cen MT" panose="020B0602020104020603" pitchFamily="34" charset="-18"/>
                <a:cs typeface="Arial" panose="020B0604020202020204" pitchFamily="34" charset="0"/>
              </a:rPr>
              <a:t>Ustawa </a:t>
            </a:r>
            <a:r>
              <a:rPr lang="pl-PL" sz="2400" b="1" dirty="0">
                <a:latin typeface="Tw Cen MT" panose="020B0602020104020603" pitchFamily="34" charset="-18"/>
                <a:cs typeface="Arial" panose="020B0604020202020204" pitchFamily="34" charset="0"/>
              </a:rPr>
              <a:t>z dnia 9 maja 2023 r. o Funduszu Ochrony Rolnictwa </a:t>
            </a:r>
            <a:r>
              <a:rPr lang="pl-PL" sz="2400" b="1" dirty="0" smtClean="0">
                <a:latin typeface="Tw Cen MT" panose="020B0602020104020603" pitchFamily="34" charset="-18"/>
                <a:cs typeface="Arial" panose="020B0604020202020204" pitchFamily="34" charset="0"/>
              </a:rPr>
              <a:t>weszła w </a:t>
            </a:r>
            <a:r>
              <a:rPr lang="pl-PL" sz="2400" b="1" dirty="0">
                <a:latin typeface="Tw Cen MT" panose="020B0602020104020603" pitchFamily="34" charset="-18"/>
                <a:cs typeface="Arial" panose="020B0604020202020204" pitchFamily="34" charset="0"/>
              </a:rPr>
              <a:t>życie z dniem 1 lipca 2023 r.</a:t>
            </a:r>
          </a:p>
          <a:p>
            <a:pPr algn="ctr"/>
            <a:endParaRPr lang="pl-PL" sz="2400" dirty="0">
              <a:latin typeface="Tw Cen MT" panose="020B0602020104020603" pitchFamily="34" charset="-18"/>
            </a:endParaRPr>
          </a:p>
        </p:txBody>
      </p:sp>
      <p:sp>
        <p:nvSpPr>
          <p:cNvPr id="6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3</a:t>
            </a:fld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06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4536504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cs typeface="Arial" panose="020B0604020202020204" pitchFamily="34" charset="0"/>
              </a:rPr>
              <a:t>Procesy</a:t>
            </a: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435280" cy="4176464"/>
          </a:xfr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600" dirty="0" smtClean="0">
                <a:cs typeface="Arial" panose="020B0604020202020204" pitchFamily="34" charset="0"/>
              </a:rPr>
              <a:t>Składanie </a:t>
            </a:r>
            <a:r>
              <a:rPr lang="pl-PL" sz="2600" b="1" dirty="0" smtClean="0">
                <a:cs typeface="Arial" panose="020B0604020202020204" pitchFamily="34" charset="0"/>
              </a:rPr>
              <a:t>deklaracji i wpłaty </a:t>
            </a:r>
            <a:r>
              <a:rPr lang="pl-PL" sz="2600" dirty="0" smtClean="0">
                <a:cs typeface="Arial" panose="020B0604020202020204" pitchFamily="34" charset="0"/>
              </a:rPr>
              <a:t>na Fundusz.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6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600" b="1" dirty="0" smtClean="0">
                <a:cs typeface="Arial" panose="020B0604020202020204" pitchFamily="34" charset="0"/>
              </a:rPr>
              <a:t>Przyznanie i wypłata </a:t>
            </a:r>
            <a:r>
              <a:rPr lang="pl-PL" sz="2600" dirty="0" smtClean="0">
                <a:cs typeface="Arial" panose="020B0604020202020204" pitchFamily="34" charset="0"/>
              </a:rPr>
              <a:t>rekompensat.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6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600" dirty="0" smtClean="0">
                <a:cs typeface="Arial" panose="020B0604020202020204" pitchFamily="34" charset="0"/>
              </a:rPr>
              <a:t>Przekazywanie </a:t>
            </a:r>
            <a:r>
              <a:rPr lang="pl-PL" sz="2600" dirty="0">
                <a:cs typeface="Arial" panose="020B0604020202020204" pitchFamily="34" charset="0"/>
              </a:rPr>
              <a:t>przez podmiot, który stał się niewypłacalny, syndyka albo inną osobę sprawującą zarząd nad majątkiem </a:t>
            </a:r>
            <a:r>
              <a:rPr lang="pl-PL" sz="2600" b="1" dirty="0">
                <a:cs typeface="Arial" panose="020B0604020202020204" pitchFamily="34" charset="0"/>
              </a:rPr>
              <a:t>wykazów producentów rolnych</a:t>
            </a:r>
            <a:r>
              <a:rPr lang="pl-PL" sz="2600" dirty="0">
                <a:cs typeface="Arial" panose="020B0604020202020204" pitchFamily="34" charset="0"/>
              </a:rPr>
              <a:t>, którym nie zapłacono za zbyte produkty rolne oraz </a:t>
            </a:r>
            <a:r>
              <a:rPr lang="pl-PL" sz="2600" b="1" dirty="0">
                <a:cs typeface="Arial" panose="020B0604020202020204" pitchFamily="34" charset="0"/>
              </a:rPr>
              <a:t>potwierdzanie kwot </a:t>
            </a:r>
            <a:r>
              <a:rPr lang="pl-PL" sz="2600" dirty="0">
                <a:cs typeface="Arial" panose="020B0604020202020204" pitchFamily="34" charset="0"/>
              </a:rPr>
              <a:t>niewypłaconych środków </a:t>
            </a:r>
            <a:r>
              <a:rPr lang="pl-PL" sz="2600" dirty="0" smtClean="0">
                <a:cs typeface="Arial" panose="020B0604020202020204" pitchFamily="34" charset="0"/>
              </a:rPr>
              <a:t>finansowych.</a:t>
            </a:r>
            <a:endParaRPr lang="pl-PL" sz="26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4</a:t>
            </a:fld>
            <a:endParaRPr lang="pl-PL" sz="1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5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040560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  Rekompensaty</a:t>
            </a: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819674"/>
          </a:xfrm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>
                <a:cs typeface="Arial" panose="020B0604020202020204" pitchFamily="34" charset="0"/>
              </a:rPr>
              <a:t>		</a:t>
            </a:r>
            <a:r>
              <a:rPr lang="pl-PL" dirty="0" smtClean="0">
                <a:cs typeface="Arial" panose="020B0604020202020204" pitchFamily="34" charset="0"/>
              </a:rPr>
              <a:t>Rekompensaty są przyznawane  i wypłacane 		             </a:t>
            </a:r>
            <a:r>
              <a:rPr lang="pl-PL" b="1" dirty="0" smtClean="0">
                <a:cs typeface="Arial" panose="020B0604020202020204" pitchFamily="34" charset="0"/>
              </a:rPr>
              <a:t>producentowi rolnemu</a:t>
            </a:r>
            <a:r>
              <a:rPr lang="pl-PL" dirty="0" smtClean="0">
                <a:cs typeface="Arial" panose="020B0604020202020204" pitchFamily="34" charset="0"/>
              </a:rPr>
              <a:t>, który nie otrzymał 			             zapłaty za produkty rolne zbyte przez niego 		             podmiotowi, który stał się niewypłacalny w myśl przepisów                   		</a:t>
            </a:r>
            <a:r>
              <a:rPr lang="pl-PL" dirty="0" err="1" smtClean="0">
                <a:cs typeface="Arial" panose="020B0604020202020204" pitchFamily="34" charset="0"/>
              </a:rPr>
              <a:t>uFOR</a:t>
            </a:r>
            <a:r>
              <a:rPr lang="pl-PL" smtClean="0">
                <a:cs typeface="Arial" panose="020B0604020202020204" pitchFamily="34" charset="0"/>
              </a:rPr>
              <a:t>, </a:t>
            </a:r>
            <a:r>
              <a:rPr lang="pl-PL" dirty="0" smtClean="0">
                <a:cs typeface="Arial" panose="020B0604020202020204" pitchFamily="34" charset="0"/>
              </a:rPr>
              <a:t>w odpowiednim terminie.</a:t>
            </a:r>
          </a:p>
          <a:p>
            <a:pPr marL="0" indent="0">
              <a:buNone/>
            </a:pPr>
            <a:r>
              <a:rPr lang="pl-PL" dirty="0" smtClean="0">
                <a:cs typeface="Arial" panose="020B0604020202020204" pitchFamily="34" charset="0"/>
              </a:rPr>
              <a:t>	             Wysokość rekompensaty ustalana jest jako </a:t>
            </a:r>
            <a:r>
              <a:rPr lang="pl-PL" b="1" dirty="0" smtClean="0">
                <a:cs typeface="Arial" panose="020B0604020202020204" pitchFamily="34" charset="0"/>
              </a:rPr>
              <a:t>iloczyn </a:t>
            </a:r>
            <a:r>
              <a:rPr lang="pl-PL" dirty="0" smtClean="0">
                <a:cs typeface="Arial" panose="020B0604020202020204" pitchFamily="34" charset="0"/>
              </a:rPr>
              <a:t>	           	             procentowej stawki ustalonej przez ministra 	            </a:t>
            </a:r>
            <a:r>
              <a:rPr lang="pl-PL" dirty="0">
                <a:cs typeface="Arial" panose="020B0604020202020204" pitchFamily="34" charset="0"/>
              </a:rPr>
              <a:t> </a:t>
            </a:r>
            <a:r>
              <a:rPr lang="pl-PL" dirty="0" smtClean="0">
                <a:cs typeface="Arial" panose="020B0604020202020204" pitchFamily="34" charset="0"/>
              </a:rPr>
              <a:t> 	             właściwego do spraw rynków rolnych i kwoty 	                            	             wierzytelności netto za zbyte produkty rolne. </a:t>
            </a:r>
            <a:endParaRPr lang="pl-PL" dirty="0">
              <a:cs typeface="Arial" panose="020B0604020202020204" pitchFamily="34" charset="0"/>
            </a:endParaRPr>
          </a:p>
          <a:p>
            <a:pPr marL="1798638" indent="-1798638">
              <a:spcBef>
                <a:spcPts val="1200"/>
              </a:spcBef>
              <a:buNone/>
            </a:pPr>
            <a:r>
              <a:rPr lang="pl-PL" dirty="0" smtClean="0">
                <a:cs typeface="Arial" panose="020B0604020202020204" pitchFamily="34" charset="0"/>
              </a:rPr>
              <a:t>	</a:t>
            </a:r>
            <a:r>
              <a:rPr lang="pl-PL" b="1" dirty="0" smtClean="0">
                <a:cs typeface="Arial" panose="020B0604020202020204" pitchFamily="34" charset="0"/>
              </a:rPr>
              <a:t>Wniosek o przyznanie rekompensaty </a:t>
            </a:r>
            <a:r>
              <a:rPr lang="pl-PL" dirty="0" smtClean="0">
                <a:cs typeface="Arial" panose="020B0604020202020204" pitchFamily="34" charset="0"/>
              </a:rPr>
              <a:t>producent rolny składa do Dyrektora OT KOWR właściwego ze względu na miejsce zamieszkania albo siedzibę producenta rolnego.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l-PL" sz="24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6" y="4572546"/>
            <a:ext cx="1547664" cy="89165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3727"/>
            <a:ext cx="1547664" cy="1547664"/>
          </a:xfrm>
          <a:prstGeom prst="rect">
            <a:avLst/>
          </a:prstGeom>
        </p:spPr>
      </p:pic>
      <p:sp>
        <p:nvSpPr>
          <p:cNvPr id="9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5</a:t>
            </a:fld>
            <a:endParaRPr lang="pl-PL" sz="16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70228"/>
            <a:ext cx="1371600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04056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Wypłata rekompensat</a:t>
            </a:r>
            <a:b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w 2024 r.</a:t>
            </a: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4012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pl-PL" sz="19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l-PL" sz="19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l-PL" sz="19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02287796"/>
              </p:ext>
            </p:extLst>
          </p:nvPr>
        </p:nvGraphicFramePr>
        <p:xfrm>
          <a:off x="457200" y="1417637"/>
          <a:ext cx="8075240" cy="280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611560" y="4221088"/>
            <a:ext cx="7776864" cy="156966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Tw Cen MT" panose="020B0602020104020603" pitchFamily="34" charset="-18"/>
                <a:cs typeface="Arial" panose="020B0604020202020204" pitchFamily="34" charset="0"/>
              </a:rPr>
              <a:t>W 2024 r. wniosek o rekompensatę można będzie złożyć jedynie w odniesieniu do podmiotu, który stał się niewypłacalny w okresie</a:t>
            </a:r>
            <a:br>
              <a:rPr lang="pl-PL" sz="2400" dirty="0" smtClean="0">
                <a:latin typeface="Tw Cen MT" panose="020B0602020104020603" pitchFamily="34" charset="-18"/>
                <a:cs typeface="Arial" panose="020B0604020202020204" pitchFamily="34" charset="0"/>
              </a:rPr>
            </a:br>
            <a:r>
              <a:rPr lang="pl-PL" sz="2400" b="1" dirty="0" smtClean="0">
                <a:latin typeface="Tw Cen MT" panose="020B0602020104020603" pitchFamily="34" charset="-18"/>
                <a:cs typeface="Arial" panose="020B0604020202020204" pitchFamily="34" charset="0"/>
              </a:rPr>
              <a:t>od dnia 1.01.2023 r. do dnia 31.12.2023 r.</a:t>
            </a:r>
            <a:endParaRPr lang="pl-PL" sz="2400" b="1" dirty="0">
              <a:latin typeface="Tw Cen MT" panose="020B0602020104020603" pitchFamily="34" charset="-18"/>
              <a:cs typeface="Arial" panose="020B0604020202020204" pitchFamily="34" charset="0"/>
            </a:endParaRPr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6</a:t>
            </a:fld>
            <a:endParaRPr lang="pl-PL"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13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0" grpId="0">
        <p:bldAsOne/>
      </p:bldGraphic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430" y="274029"/>
            <a:ext cx="4951175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Rekompensaty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Autofit/>
          </a:bodyPr>
          <a:lstStyle/>
          <a:p>
            <a:pPr lvl="0" algn="just"/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6438"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7</a:t>
            </a:fld>
            <a:endParaRPr lang="pl-PL"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179512" y="1443841"/>
            <a:ext cx="89644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 smtClean="0">
              <a:latin typeface="Tw Cen MT" panose="020B0602020104020603" pitchFamily="34" charset="-18"/>
            </a:endParaRPr>
          </a:p>
          <a:p>
            <a:pPr algn="just"/>
            <a:r>
              <a:rPr lang="pl-PL" sz="2000" dirty="0" smtClean="0">
                <a:latin typeface="Tw Cen MT" panose="020B0602020104020603" pitchFamily="34" charset="-18"/>
              </a:rPr>
              <a:t>Beneficjent może </a:t>
            </a:r>
            <a:r>
              <a:rPr lang="pl-PL" sz="2000" dirty="0">
                <a:latin typeface="Tw Cen MT" panose="020B0602020104020603" pitchFamily="34" charset="-18"/>
              </a:rPr>
              <a:t>wystąpić z wnioskiem o przyznanie rekompensaty z tytułu nieotrzymania zapłaty za sprzedane produkty rolne jeżeli:</a:t>
            </a:r>
          </a:p>
          <a:p>
            <a:pPr algn="just"/>
            <a:endParaRPr lang="pl-PL" sz="20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w Cen MT" panose="020B0602020104020603" pitchFamily="34" charset="-18"/>
              </a:rPr>
              <a:t>jest </a:t>
            </a:r>
            <a:r>
              <a:rPr lang="pl-PL" sz="2000" dirty="0">
                <a:latin typeface="Tw Cen MT" panose="020B0602020104020603" pitchFamily="34" charset="-18"/>
              </a:rPr>
              <a:t>producentem rolnym w rozumieniu art. 3 pkt 3 ustawy z dnia 18 grudnia 2003r. o krajowym systemie ewidencji producentów, ewidencji gospodarstw rolnych oraz ewidencji wniosków o przyznanie płatności (Dz. U. z 2023 r. poz. 885</a:t>
            </a:r>
            <a:r>
              <a:rPr lang="pl-PL" sz="2000" dirty="0" smtClean="0">
                <a:latin typeface="Tw Cen MT" panose="020B0602020104020603" pitchFamily="34" charset="-18"/>
              </a:rPr>
              <a:t>),</a:t>
            </a:r>
            <a:endParaRPr lang="pl-PL" sz="20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000" dirty="0">
                <a:latin typeface="Tw Cen MT" panose="020B0602020104020603" pitchFamily="34" charset="-18"/>
              </a:rPr>
              <a:t> </a:t>
            </a:r>
            <a:r>
              <a:rPr lang="pl-PL" sz="2000" dirty="0" smtClean="0">
                <a:latin typeface="Tw Cen MT" panose="020B0602020104020603" pitchFamily="34" charset="-18"/>
              </a:rPr>
              <a:t>nie otrzymał </a:t>
            </a:r>
            <a:r>
              <a:rPr lang="pl-PL" sz="2000" dirty="0">
                <a:latin typeface="Tw Cen MT" panose="020B0602020104020603" pitchFamily="34" charset="-18"/>
              </a:rPr>
              <a:t>zapłaty za sprzedane produkty </a:t>
            </a:r>
            <a:r>
              <a:rPr lang="pl-PL" sz="2000" dirty="0" smtClean="0">
                <a:latin typeface="Tw Cen MT" panose="020B0602020104020603" pitchFamily="34" charset="-18"/>
              </a:rPr>
              <a:t>rolne,</a:t>
            </a:r>
            <a:endParaRPr lang="pl-PL" sz="20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000" dirty="0">
                <a:latin typeface="Tw Cen MT" panose="020B0602020104020603" pitchFamily="34" charset="-18"/>
              </a:rPr>
              <a:t> </a:t>
            </a:r>
            <a:r>
              <a:rPr lang="pl-PL" sz="2000" dirty="0" smtClean="0">
                <a:latin typeface="Tw Cen MT" panose="020B0602020104020603" pitchFamily="34" charset="-18"/>
              </a:rPr>
              <a:t>wierzytelność </a:t>
            </a:r>
            <a:r>
              <a:rPr lang="pl-PL" sz="2000" dirty="0">
                <a:latin typeface="Tw Cen MT" panose="020B0602020104020603" pitchFamily="34" charset="-18"/>
              </a:rPr>
              <a:t>nie uległa </a:t>
            </a:r>
            <a:r>
              <a:rPr lang="pl-PL" sz="2000" dirty="0" smtClean="0">
                <a:latin typeface="Tw Cen MT" panose="020B0602020104020603" pitchFamily="34" charset="-18"/>
              </a:rPr>
              <a:t>przedawnieniu.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2000" dirty="0">
              <a:latin typeface="Tw Cen MT" panose="020B0602020104020603" pitchFamily="34" charset="-18"/>
            </a:endParaRPr>
          </a:p>
          <a:p>
            <a:pPr algn="just"/>
            <a:r>
              <a:rPr lang="pl-PL" sz="2000" dirty="0" smtClean="0">
                <a:latin typeface="Tw Cen MT" panose="020B0602020104020603" pitchFamily="34" charset="-18"/>
              </a:rPr>
              <a:t>A jego dłużnik: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dirty="0">
                <a:latin typeface="Tw Cen MT" panose="020B0602020104020603" pitchFamily="34" charset="-18"/>
              </a:rPr>
              <a:t>s</a:t>
            </a:r>
            <a:r>
              <a:rPr lang="pl-PL" sz="2000" dirty="0" smtClean="0">
                <a:latin typeface="Tw Cen MT" panose="020B0602020104020603" pitchFamily="34" charset="-18"/>
              </a:rPr>
              <a:t>tał się niewypłacalny, w myśl ustawy o Funduszu Ochrony Rolnictwa.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20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650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430" y="274029"/>
            <a:ext cx="4951175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Rekompensaty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Dłużnik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stał się niewypłacalny jeżeli w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terminie określonym w </a:t>
            </a:r>
            <a:r>
              <a:rPr lang="pl-PL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uFOR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ogłoszono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upadłość wobec tego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podmiotu,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oddalono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wniosek o ogłoszenie upadłości tego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podmiotu,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umorzono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postępowanie upadłościowe wobec tego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podmiotu,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otwarto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postępowanie restrukturyzacyjne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(przyśpieszone postępowanie układowe, postępowanie układowe, postępowanie sanacyjne),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podmiot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będący osobą fizyczną został wykreślony z Centralnej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Ewidencji</a:t>
            </a:r>
            <a:b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i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Informacji o Działalności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Gospodarcze,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wydano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decyzję o zakazie wykonywania działalności przez ten 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podmiot.</a:t>
            </a:r>
            <a:endParaRPr lang="pl-P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pl-PL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Gdzie </a:t>
            </a: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szukać informacji o dłużniku – przydatne strony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endParaRPr lang="pl-P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Krajowy Rejestr Zadłużonych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Monitor Sądowy i Gospodarczy</a:t>
            </a:r>
          </a:p>
          <a:p>
            <a:pPr marL="0" lvl="0" indent="0" algn="just">
              <a:buNone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6438"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8</a:t>
            </a:fld>
            <a:endParaRPr lang="pl-PL"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408886" y="515719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 smtClean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20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823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430" y="274029"/>
            <a:ext cx="4951175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Rekompensaty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Autofit/>
          </a:bodyPr>
          <a:lstStyle/>
          <a:p>
            <a:pPr lvl="0" algn="just"/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pl-PL" dirty="0">
                <a:solidFill>
                  <a:prstClr val="black"/>
                </a:solidFill>
                <a:cs typeface="Arial" panose="020B0604020202020204" pitchFamily="34" charset="0"/>
              </a:rPr>
              <a:t>O</a:t>
            </a:r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</a:rPr>
              <a:t>d 2025 r. wnioski o przyznanie rekompensat będą mogły być składane odnośnie podmiotów, które stały się niewypłacalne zarówno rok jak i dwa lata wcześniej, tj. odnośnie podmiotów, które stały się niewypłacalne w 2024 i 2023 roku.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l-P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6438" lvl="0" algn="just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6930887" y="6525344"/>
            <a:ext cx="2133600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0C7187-FB7E-408C-9C47-843C5B21F0AD}" type="slidenum">
              <a:rPr lang="pl-PL" sz="1600" smtClean="0"/>
              <a:pPr algn="r"/>
              <a:t>9</a:t>
            </a:fld>
            <a:endParaRPr lang="pl-PL"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0" y="56915"/>
            <a:ext cx="2213113" cy="136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408886" y="515719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 smtClean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20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833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18244</TotalTime>
  <Words>1239</Words>
  <Application>Microsoft Office PowerPoint</Application>
  <PresentationFormat>Pokaz na ekranie (4:3)</PresentationFormat>
  <Paragraphs>182</Paragraphs>
  <Slides>22</Slides>
  <Notes>5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Calibri</vt:lpstr>
      <vt:lpstr>Times New Roman</vt:lpstr>
      <vt:lpstr>Tw Cen MT</vt:lpstr>
      <vt:lpstr>Verdana</vt:lpstr>
      <vt:lpstr>Wingdings</vt:lpstr>
      <vt:lpstr>Motyw pakietu Office</vt:lpstr>
      <vt:lpstr>Obraz - mapa bitowa</vt:lpstr>
      <vt:lpstr>Działania realizowane przez Krajowy Ośrodek Wsparcia Rolnictwa na rzecz rolników</vt:lpstr>
      <vt:lpstr>Prezentacja programu PowerPoint</vt:lpstr>
      <vt:lpstr>Cel ustawy o Funduszu Ochrony Rolnictwa </vt:lpstr>
      <vt:lpstr>Procesy</vt:lpstr>
      <vt:lpstr>  Rekompensaty</vt:lpstr>
      <vt:lpstr>Wypłata rekompensat w 2024 r.</vt:lpstr>
      <vt:lpstr>Rekompensaty</vt:lpstr>
      <vt:lpstr>Rekompensaty</vt:lpstr>
      <vt:lpstr>Rekompensaty</vt:lpstr>
      <vt:lpstr>Rekompensaty</vt:lpstr>
      <vt:lpstr>Rekompensaty</vt:lpstr>
      <vt:lpstr>Rekompensaty</vt:lpstr>
      <vt:lpstr>Rekompensaty</vt:lpstr>
      <vt:lpstr>Środki finansowe</vt:lpstr>
      <vt:lpstr>Fundusz Ochrony Rolnictwa w 2023 r.</vt:lpstr>
      <vt:lpstr>Deklaracje</vt:lpstr>
      <vt:lpstr>Wpłaty na Fundusz Ochrony Rolnictwa</vt:lpstr>
      <vt:lpstr>Wpłaty na Fundusz Ochrony Rolnictwa</vt:lpstr>
      <vt:lpstr> Wykaz producentów rolnych, którym nie zapłacono za zbyte produkty rolne</vt:lpstr>
      <vt:lpstr>Wykaz producentów rolnych, którym nie zapłacono za zbyte produkty rolne</vt:lpstr>
      <vt:lpstr>Działania realizowane przez KOWR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Sykta</dc:creator>
  <cp:lastModifiedBy>Mroczek Monika</cp:lastModifiedBy>
  <cp:revision>3658</cp:revision>
  <cp:lastPrinted>2023-03-23T12:03:28Z</cp:lastPrinted>
  <dcterms:created xsi:type="dcterms:W3CDTF">2017-06-22T17:24:09Z</dcterms:created>
  <dcterms:modified xsi:type="dcterms:W3CDTF">2024-03-13T17:48:32Z</dcterms:modified>
</cp:coreProperties>
</file>